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7"/>
  </p:notesMasterIdLst>
  <p:handoutMasterIdLst>
    <p:handoutMasterId r:id="rId18"/>
  </p:handoutMasterIdLst>
  <p:sldIdLst>
    <p:sldId id="286" r:id="rId2"/>
    <p:sldId id="256" r:id="rId3"/>
    <p:sldId id="267" r:id="rId4"/>
    <p:sldId id="258" r:id="rId5"/>
    <p:sldId id="310" r:id="rId6"/>
    <p:sldId id="259" r:id="rId7"/>
    <p:sldId id="293" r:id="rId8"/>
    <p:sldId id="311" r:id="rId9"/>
    <p:sldId id="313" r:id="rId10"/>
    <p:sldId id="314" r:id="rId11"/>
    <p:sldId id="315" r:id="rId12"/>
    <p:sldId id="316" r:id="rId13"/>
    <p:sldId id="317" r:id="rId14"/>
    <p:sldId id="318"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96"/>
      </p:cViewPr>
      <p:guideLst>
        <p:guide orient="horz" pos="2160"/>
        <p:guide pos="384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E471F1-038E-4019-9D93-C48C144D7EAF}" type="datetimeFigureOut">
              <a:rPr lang="en-US" smtClean="0"/>
              <a:pPr/>
              <a:t>3/5/2020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AE91D-FF64-4D74-BB53-3DF6516EC350}" type="slidenum">
              <a:rPr lang="en-US" smtClean="0"/>
              <a:pPr/>
              <a:t>‹#›</a:t>
            </a:fld>
            <a:endParaRPr lang="en-US"/>
          </a:p>
        </p:txBody>
      </p:sp>
    </p:spTree>
    <p:extLst>
      <p:ext uri="{BB962C8B-B14F-4D97-AF65-F5344CB8AC3E}">
        <p14:creationId xmlns:p14="http://schemas.microsoft.com/office/powerpoint/2010/main" xmlns="" val="31255926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0CE8A-77A8-42A5-9070-90F46223D318}" type="datetimeFigureOut">
              <a:rPr lang="en-US" smtClean="0"/>
              <a:pPr/>
              <a:t>3/5/2020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3C9C6-41F0-41E4-9668-DF5158EF4F97}" type="slidenum">
              <a:rPr lang="en-US" smtClean="0"/>
              <a:pPr/>
              <a:t>‹#›</a:t>
            </a:fld>
            <a:endParaRPr lang="en-US"/>
          </a:p>
        </p:txBody>
      </p:sp>
    </p:spTree>
    <p:extLst>
      <p:ext uri="{BB962C8B-B14F-4D97-AF65-F5344CB8AC3E}">
        <p14:creationId xmlns:p14="http://schemas.microsoft.com/office/powerpoint/2010/main" xmlns="" val="27060720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1699007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90752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204018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380623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275054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43431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98927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1678633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204944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290437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370144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58553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198663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269438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374859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72650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231969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srgbClr val="B80E0F">
                    <a:lumMod val="50000"/>
                  </a:srgbClr>
                </a:solidFill>
              </a:rPr>
              <a:pPr/>
              <a:t>3/5/2020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xmlns="" val="158119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defTabSz="457200"/>
            <a:fld id="{48A87A34-81AB-432B-8DAE-1953F412C126}" type="datetimeFigureOut">
              <a:rPr lang="en-US" smtClean="0">
                <a:solidFill>
                  <a:srgbClr val="B80E0F">
                    <a:lumMod val="50000"/>
                  </a:srgbClr>
                </a:solidFill>
              </a:rPr>
              <a:pPr defTabSz="457200"/>
              <a:t>3/5/2020</a:t>
            </a:fld>
            <a:endParaRPr lang="en-US" dirty="0">
              <a:solidFill>
                <a:srgbClr val="B80E0F">
                  <a:lumMod val="50000"/>
                </a:srgbClr>
              </a:solidFill>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defTabSz="4572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defTabSz="457200"/>
            <a:fld id="{6D22F896-40B5-4ADD-8801-0D06FADFA095}" type="slidenum">
              <a:rPr lang="en-US" smtClean="0">
                <a:solidFill>
                  <a:srgbClr val="B80E0F">
                    <a:lumMod val="50000"/>
                  </a:srgbClr>
                </a:solidFill>
              </a:rPr>
              <a:pPr defTabSz="457200"/>
              <a:t>‹#›</a:t>
            </a:fld>
            <a:endParaRPr lang="en-US" dirty="0">
              <a:solidFill>
                <a:srgbClr val="B80E0F">
                  <a:lumMod val="50000"/>
                </a:srgbClr>
              </a:solidFill>
            </a:endParaRPr>
          </a:p>
        </p:txBody>
      </p:sp>
    </p:spTree>
    <p:extLst>
      <p:ext uri="{BB962C8B-B14F-4D97-AF65-F5344CB8AC3E}">
        <p14:creationId xmlns:p14="http://schemas.microsoft.com/office/powerpoint/2010/main" xmlns="" val="20823890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9525000" cy="2447365"/>
          </a:xfrm>
        </p:spPr>
        <p:txBody>
          <a:bodyPr>
            <a:noAutofit/>
          </a:bodyPr>
          <a:lstStyle/>
          <a:p>
            <a:pPr algn="ctr" rtl="1">
              <a:lnSpc>
                <a:spcPct val="150000"/>
              </a:lnSpc>
            </a:pPr>
            <a:r>
              <a:rPr lang="fa-IR" sz="2000" dirty="0" smtClean="0">
                <a:solidFill>
                  <a:srgbClr val="7030A0"/>
                </a:solidFill>
                <a:cs typeface="B Titr" panose="00000700000000000000" pitchFamily="2" charset="-78"/>
              </a:rPr>
              <a:t/>
            </a:r>
            <a:br>
              <a:rPr lang="fa-IR" sz="2000" dirty="0" smtClean="0">
                <a:solidFill>
                  <a:srgbClr val="7030A0"/>
                </a:solidFill>
                <a:cs typeface="B Titr" panose="00000700000000000000" pitchFamily="2" charset="-78"/>
              </a:rPr>
            </a:br>
            <a:r>
              <a:rPr lang="fa-IR" sz="2400" dirty="0" smtClean="0">
                <a:solidFill>
                  <a:srgbClr val="7030A0"/>
                </a:solidFill>
                <a:cs typeface="B Nazanin" pitchFamily="2" charset="-78"/>
              </a:rPr>
              <a:t>به نام خدا</a:t>
            </a:r>
            <a:br>
              <a:rPr lang="fa-IR" sz="2400" dirty="0" smtClean="0">
                <a:solidFill>
                  <a:srgbClr val="7030A0"/>
                </a:solidFill>
                <a:cs typeface="B Nazanin" pitchFamily="2" charset="-78"/>
              </a:rPr>
            </a:br>
            <a:r>
              <a:rPr lang="fa-IR" sz="2400" dirty="0" smtClean="0">
                <a:solidFill>
                  <a:srgbClr val="7030A0"/>
                </a:solidFill>
                <a:cs typeface="B Nazanin" pitchFamily="2" charset="-78"/>
              </a:rPr>
              <a:t>درس: </a:t>
            </a:r>
            <a:r>
              <a:rPr lang="fa-IR" sz="2400" b="1" dirty="0" smtClean="0">
                <a:solidFill>
                  <a:srgbClr val="7030A0"/>
                </a:solidFill>
                <a:cs typeface="B Nazanin" pitchFamily="2" charset="-78"/>
              </a:rPr>
              <a:t>کاربرد و سرویس ماشین های دامپروری</a:t>
            </a:r>
            <a:r>
              <a:rPr lang="en-US" sz="2400" dirty="0" smtClean="0">
                <a:solidFill>
                  <a:srgbClr val="7030A0"/>
                </a:solidFill>
                <a:cs typeface="B Nazanin" pitchFamily="2" charset="-78"/>
              </a:rPr>
              <a:t/>
            </a:r>
            <a:br>
              <a:rPr lang="en-US" sz="2400" dirty="0" smtClean="0">
                <a:solidFill>
                  <a:srgbClr val="7030A0"/>
                </a:solidFill>
                <a:cs typeface="B Nazanin" pitchFamily="2" charset="-78"/>
              </a:rPr>
            </a:br>
            <a:r>
              <a:rPr lang="fa-IR" sz="2400" dirty="0" smtClean="0">
                <a:solidFill>
                  <a:srgbClr val="0070C0"/>
                </a:solidFill>
                <a:cs typeface="B Nazanin" pitchFamily="2" charset="-78"/>
              </a:rPr>
              <a:t>مدرس: </a:t>
            </a:r>
            <a:r>
              <a:rPr lang="fa-IR" sz="2400" b="1" dirty="0" smtClean="0">
                <a:solidFill>
                  <a:srgbClr val="0070C0"/>
                </a:solidFill>
                <a:cs typeface="B Nazanin" pitchFamily="2" charset="-78"/>
              </a:rPr>
              <a:t>مانی قنبری </a:t>
            </a:r>
            <a:r>
              <a:rPr lang="fa-IR" sz="2400" dirty="0" smtClean="0">
                <a:solidFill>
                  <a:srgbClr val="0070C0"/>
                </a:solidFill>
                <a:cs typeface="B Nazanin" pitchFamily="2" charset="-78"/>
              </a:rPr>
              <a:t/>
            </a:r>
            <a:br>
              <a:rPr lang="fa-IR" sz="2400" dirty="0" smtClean="0">
                <a:solidFill>
                  <a:srgbClr val="0070C0"/>
                </a:solidFill>
                <a:cs typeface="B Nazanin" pitchFamily="2" charset="-78"/>
              </a:rPr>
            </a:br>
            <a:r>
              <a:rPr lang="fa-IR" sz="2400" dirty="0" smtClean="0">
                <a:solidFill>
                  <a:srgbClr val="7030A0"/>
                </a:solidFill>
                <a:cs typeface="B Nazanin" pitchFamily="2" charset="-78"/>
              </a:rPr>
              <a:t> اجزای دستگاه شیردوش </a:t>
            </a:r>
            <a:r>
              <a:rPr lang="fa-IR" sz="2000" dirty="0" smtClean="0">
                <a:solidFill>
                  <a:srgbClr val="0070C0"/>
                </a:solidFill>
                <a:cs typeface="B Titr" panose="00000700000000000000" pitchFamily="2" charset="-78"/>
              </a:rPr>
              <a:t/>
            </a:r>
            <a:br>
              <a:rPr lang="fa-IR" sz="2000" dirty="0" smtClean="0">
                <a:solidFill>
                  <a:srgbClr val="0070C0"/>
                </a:solidFill>
                <a:cs typeface="B Titr" panose="00000700000000000000" pitchFamily="2" charset="-78"/>
              </a:rPr>
            </a:br>
            <a:r>
              <a:rPr lang="fa-IR" sz="2000" dirty="0" smtClean="0">
                <a:solidFill>
                  <a:srgbClr val="0070C0"/>
                </a:solidFill>
                <a:cs typeface="B Titr" panose="00000700000000000000" pitchFamily="2" charset="-78"/>
              </a:rPr>
              <a:t/>
            </a:r>
            <a:br>
              <a:rPr lang="fa-IR" sz="2000" dirty="0" smtClean="0">
                <a:solidFill>
                  <a:srgbClr val="0070C0"/>
                </a:solidFill>
                <a:cs typeface="B Titr" panose="00000700000000000000" pitchFamily="2" charset="-78"/>
              </a:rPr>
            </a:br>
            <a:endParaRPr lang="fa-IR" sz="2000" b="1" dirty="0">
              <a:solidFill>
                <a:srgbClr val="0070C0"/>
              </a:solidFill>
              <a:cs typeface="B Titr" panose="00000700000000000000" pitchFamily="2" charset="-78"/>
            </a:endParaRPr>
          </a:p>
        </p:txBody>
      </p:sp>
      <p:pic>
        <p:nvPicPr>
          <p:cNvPr id="3" name="Picture 2"/>
          <p:cNvPicPr>
            <a:picLocks noChangeAspect="1"/>
          </p:cNvPicPr>
          <p:nvPr/>
        </p:nvPicPr>
        <p:blipFill>
          <a:blip r:embed="rId3" cstate="print"/>
          <a:stretch>
            <a:fillRect/>
          </a:stretch>
        </p:blipFill>
        <p:spPr>
          <a:xfrm>
            <a:off x="457200" y="228600"/>
            <a:ext cx="3028054" cy="2752165"/>
          </a:xfrm>
          <a:prstGeom prst="rect">
            <a:avLst/>
          </a:prstGeom>
        </p:spPr>
      </p:pic>
      <p:pic>
        <p:nvPicPr>
          <p:cNvPr id="7" name="Picture 6"/>
          <p:cNvPicPr>
            <a:picLocks noChangeAspect="1"/>
          </p:cNvPicPr>
          <p:nvPr/>
        </p:nvPicPr>
        <p:blipFill>
          <a:blip r:embed="rId4" cstate="print"/>
          <a:stretch>
            <a:fillRect/>
          </a:stretch>
        </p:blipFill>
        <p:spPr>
          <a:xfrm>
            <a:off x="1676400" y="3200400"/>
            <a:ext cx="6604001" cy="3429000"/>
          </a:xfrm>
          <a:prstGeom prst="rect">
            <a:avLst/>
          </a:prstGeom>
        </p:spPr>
      </p:pic>
    </p:spTree>
    <p:extLst>
      <p:ext uri="{BB962C8B-B14F-4D97-AF65-F5344CB8AC3E}">
        <p14:creationId xmlns:p14="http://schemas.microsoft.com/office/powerpoint/2010/main" xmlns="" val="3955200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486400" y="1828800"/>
            <a:ext cx="5866250" cy="3158789"/>
          </a:xfrm>
        </p:spPr>
        <p:txBody>
          <a:bodyPr>
            <a:noAutofit/>
          </a:bodyPr>
          <a:lstStyle/>
          <a:p>
            <a:pPr marL="0" indent="0" algn="just" rtl="1">
              <a:lnSpc>
                <a:spcPct val="150000"/>
              </a:lnSpc>
              <a:buNone/>
            </a:pPr>
            <a:r>
              <a:rPr lang="fa-IR" sz="3600" b="1" dirty="0">
                <a:solidFill>
                  <a:srgbClr val="FF0066"/>
                </a:solidFill>
                <a:cs typeface="B Compset" panose="00000400000000000000" pitchFamily="2" charset="-78"/>
              </a:rPr>
              <a:t>تراپ آب یا تله شير</a:t>
            </a:r>
            <a:r>
              <a:rPr lang="fa-IR" sz="36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تراپ آب یا تله </a:t>
            </a:r>
            <a:r>
              <a:rPr lang="fa-IR" b="1" dirty="0" smtClean="0">
                <a:solidFill>
                  <a:schemeClr val="accent2">
                    <a:lumMod val="75000"/>
                  </a:schemeClr>
                </a:solidFill>
                <a:cs typeface="B Compset" panose="00000400000000000000" pitchFamily="2" charset="-78"/>
              </a:rPr>
              <a:t>شير </a:t>
            </a:r>
            <a:r>
              <a:rPr lang="fa-IR" b="1" dirty="0">
                <a:solidFill>
                  <a:schemeClr val="accent2">
                    <a:lumMod val="75000"/>
                  </a:schemeClr>
                </a:solidFill>
                <a:cs typeface="B Compset" panose="00000400000000000000" pitchFamily="2" charset="-78"/>
              </a:rPr>
              <a:t>که جنس آن شیشه یا فولاد است و حداقل ظرفیت آن باید 3 لیتر باشد و مابین خط شیر و خط خلاء قرار می‌گیرد، وظیفه آن در این قسمت این است که اگر شیر دوشیده شده و یا مایعات دیگر به هر نحوی واردخط خلاء گردد در این قسمت اصطلاحاً به تله می‌افتد. </a:t>
            </a:r>
          </a:p>
        </p:txBody>
      </p:sp>
      <p:pic>
        <p:nvPicPr>
          <p:cNvPr id="4" name="Picture 3"/>
          <p:cNvPicPr>
            <a:picLocks noChangeAspect="1"/>
          </p:cNvPicPr>
          <p:nvPr/>
        </p:nvPicPr>
        <p:blipFill>
          <a:blip r:embed="rId2" cstate="print"/>
          <a:stretch>
            <a:fillRect/>
          </a:stretch>
        </p:blipFill>
        <p:spPr>
          <a:xfrm>
            <a:off x="228600" y="1066800"/>
            <a:ext cx="5072743" cy="4661440"/>
          </a:xfrm>
          <a:prstGeom prst="rect">
            <a:avLst/>
          </a:prstGeom>
        </p:spPr>
      </p:pic>
    </p:spTree>
    <p:extLst>
      <p:ext uri="{BB962C8B-B14F-4D97-AF65-F5344CB8AC3E}">
        <p14:creationId xmlns:p14="http://schemas.microsoft.com/office/powerpoint/2010/main" xmlns="" val="6735322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4572000" y="1600200"/>
            <a:ext cx="6856850" cy="3158789"/>
          </a:xfrm>
        </p:spPr>
        <p:txBody>
          <a:bodyPr>
            <a:noAutofit/>
          </a:bodyPr>
          <a:lstStyle/>
          <a:p>
            <a:pPr marL="0" indent="0" algn="just" rtl="1">
              <a:lnSpc>
                <a:spcPct val="150000"/>
              </a:lnSpc>
              <a:buNone/>
            </a:pPr>
            <a:r>
              <a:rPr lang="fa-IR" sz="3200" b="1" dirty="0">
                <a:solidFill>
                  <a:srgbClr val="FF0066"/>
                </a:solidFill>
                <a:cs typeface="B Compset" panose="00000400000000000000" pitchFamily="2" charset="-78"/>
              </a:rPr>
              <a:t>پولساتور، قلب، نبض‌ساز</a:t>
            </a:r>
            <a:r>
              <a:rPr lang="fa-IR" sz="32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همانطور که قبلاً هم اشاره شد پولساتور به طور متناوب و منظم باعث مسدود شدن لاینر جلوی سرپستانکها شده و از دوشش شیر جلوگیری به عمل می‌آورد. این امر سبب می‌شود تا خون در عضو جاری شود، از سوزش آن جلوگیری به عمل آمده، همچنین باعث ماساژ آن می‌شود</a:t>
            </a:r>
            <a:r>
              <a:rPr lang="fa-IR" b="1" dirty="0" smtClean="0">
                <a:solidFill>
                  <a:schemeClr val="accent2">
                    <a:lumMod val="75000"/>
                  </a:schemeClr>
                </a:solidFill>
                <a:cs typeface="B Compset" panose="00000400000000000000" pitchFamily="2" charset="-78"/>
              </a:rPr>
              <a:t>.</a:t>
            </a:r>
          </a:p>
          <a:p>
            <a:pPr marL="0" indent="0" algn="just" rtl="1">
              <a:lnSpc>
                <a:spcPct val="150000"/>
              </a:lnSpc>
              <a:buNone/>
            </a:pPr>
            <a:r>
              <a:rPr lang="fa-IR" sz="2400" b="1" dirty="0">
                <a:solidFill>
                  <a:srgbClr val="FF0066"/>
                </a:solidFill>
                <a:cs typeface="B Compset" panose="00000400000000000000" pitchFamily="2" charset="-78"/>
              </a:rPr>
              <a:t>دستگاه‌های پولساتور به دو شکل ساخته می‌شوند:</a:t>
            </a:r>
          </a:p>
          <a:p>
            <a:pPr marL="0" indent="0" algn="just" rtl="1">
              <a:lnSpc>
                <a:spcPct val="150000"/>
              </a:lnSpc>
              <a:buNone/>
            </a:pPr>
            <a:r>
              <a:rPr lang="fa-IR" sz="2400" b="1" dirty="0" smtClean="0">
                <a:solidFill>
                  <a:schemeClr val="accent2">
                    <a:lumMod val="75000"/>
                  </a:schemeClr>
                </a:solidFill>
                <a:cs typeface="B Compset" panose="00000400000000000000" pitchFamily="2" charset="-78"/>
              </a:rPr>
              <a:t>الف</a:t>
            </a:r>
            <a:r>
              <a:rPr lang="fa-IR" sz="2400" b="1" dirty="0">
                <a:solidFill>
                  <a:schemeClr val="accent2">
                    <a:lumMod val="75000"/>
                  </a:schemeClr>
                </a:solidFill>
                <a:cs typeface="B Compset" panose="00000400000000000000" pitchFamily="2" charset="-78"/>
              </a:rPr>
              <a:t>) پولساتورهای بادی ب) پولساتورهای برقی</a:t>
            </a:r>
          </a:p>
        </p:txBody>
      </p:sp>
      <p:pic>
        <p:nvPicPr>
          <p:cNvPr id="4" name="Picture 3"/>
          <p:cNvPicPr>
            <a:picLocks noChangeAspect="1"/>
          </p:cNvPicPr>
          <p:nvPr/>
        </p:nvPicPr>
        <p:blipFill>
          <a:blip r:embed="rId2" cstate="print"/>
          <a:stretch>
            <a:fillRect/>
          </a:stretch>
        </p:blipFill>
        <p:spPr>
          <a:xfrm>
            <a:off x="533400" y="283994"/>
            <a:ext cx="2895600" cy="2895600"/>
          </a:xfrm>
          <a:prstGeom prst="rect">
            <a:avLst/>
          </a:prstGeom>
        </p:spPr>
      </p:pic>
      <p:pic>
        <p:nvPicPr>
          <p:cNvPr id="5" name="Picture 4"/>
          <p:cNvPicPr>
            <a:picLocks noChangeAspect="1"/>
          </p:cNvPicPr>
          <p:nvPr/>
        </p:nvPicPr>
        <p:blipFill>
          <a:blip r:embed="rId3" cstate="print"/>
          <a:stretch>
            <a:fillRect/>
          </a:stretch>
        </p:blipFill>
        <p:spPr>
          <a:xfrm>
            <a:off x="838200" y="3657600"/>
            <a:ext cx="2686050" cy="2686050"/>
          </a:xfrm>
          <a:prstGeom prst="rect">
            <a:avLst/>
          </a:prstGeom>
        </p:spPr>
      </p:pic>
    </p:spTree>
    <p:extLst>
      <p:ext uri="{BB962C8B-B14F-4D97-AF65-F5344CB8AC3E}">
        <p14:creationId xmlns:p14="http://schemas.microsoft.com/office/powerpoint/2010/main" xmlns="" val="31206577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867400" y="1600200"/>
            <a:ext cx="5485250" cy="3387389"/>
          </a:xfrm>
        </p:spPr>
        <p:txBody>
          <a:bodyPr>
            <a:noAutofit/>
          </a:bodyPr>
          <a:lstStyle/>
          <a:p>
            <a:pPr marL="0" indent="0" algn="just" rtl="1">
              <a:lnSpc>
                <a:spcPct val="150000"/>
              </a:lnSpc>
              <a:buNone/>
            </a:pPr>
            <a:r>
              <a:rPr lang="fa-IR" sz="2800" b="1" dirty="0">
                <a:solidFill>
                  <a:srgbClr val="FF0066"/>
                </a:solidFill>
                <a:cs typeface="B Compset" panose="00000400000000000000" pitchFamily="2" charset="-78"/>
              </a:rPr>
              <a:t>واحد دوشنده</a:t>
            </a:r>
            <a:r>
              <a:rPr lang="fa-IR" sz="28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واحد دوشنده شامل کلاهک‌ها (لاینرها، پوسته فلزی کلاهک)، فنجانک (خرچنگی) و شلنگ‌های کوتاه خلاء و شير می‌باشد که بین 2 تا 4 کیلوگرم وزن دارد و به طور متوسط 75/2 کیلوگرم می‌باشد. تعداد لاینرها که در عمل، دوشش پستان‌های دام را انجام می‌دهند، چهار عدد می‌باشند که بوسیله غلاف فولادی ضدزنگ که همان شِل یا پوسته می‌باشند در برگرفته شده‌اند.</a:t>
            </a:r>
          </a:p>
        </p:txBody>
      </p:sp>
      <p:pic>
        <p:nvPicPr>
          <p:cNvPr id="4" name="Picture 3"/>
          <p:cNvPicPr>
            <a:picLocks noChangeAspect="1"/>
          </p:cNvPicPr>
          <p:nvPr/>
        </p:nvPicPr>
        <p:blipFill>
          <a:blip r:embed="rId2" cstate="print"/>
          <a:stretch>
            <a:fillRect/>
          </a:stretch>
        </p:blipFill>
        <p:spPr>
          <a:xfrm>
            <a:off x="152400" y="304800"/>
            <a:ext cx="4355171" cy="2895600"/>
          </a:xfrm>
          <a:prstGeom prst="rect">
            <a:avLst/>
          </a:prstGeom>
        </p:spPr>
      </p:pic>
      <p:pic>
        <p:nvPicPr>
          <p:cNvPr id="5" name="Picture 4"/>
          <p:cNvPicPr>
            <a:picLocks noChangeAspect="1"/>
          </p:cNvPicPr>
          <p:nvPr/>
        </p:nvPicPr>
        <p:blipFill>
          <a:blip r:embed="rId3" cstate="print"/>
          <a:stretch>
            <a:fillRect/>
          </a:stretch>
        </p:blipFill>
        <p:spPr>
          <a:xfrm>
            <a:off x="381000" y="3296901"/>
            <a:ext cx="3524250" cy="3381375"/>
          </a:xfrm>
          <a:prstGeom prst="rect">
            <a:avLst/>
          </a:prstGeom>
        </p:spPr>
      </p:pic>
    </p:spTree>
    <p:extLst>
      <p:ext uri="{BB962C8B-B14F-4D97-AF65-F5344CB8AC3E}">
        <p14:creationId xmlns:p14="http://schemas.microsoft.com/office/powerpoint/2010/main" xmlns="" val="39028800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410200" y="1676400"/>
            <a:ext cx="5942450" cy="3158789"/>
          </a:xfrm>
        </p:spPr>
        <p:txBody>
          <a:bodyPr>
            <a:noAutofit/>
          </a:bodyPr>
          <a:lstStyle/>
          <a:p>
            <a:pPr marL="0" indent="0" algn="just" rtl="1">
              <a:lnSpc>
                <a:spcPct val="150000"/>
              </a:lnSpc>
              <a:buNone/>
            </a:pPr>
            <a:r>
              <a:rPr lang="fa-IR" sz="2800" b="1" dirty="0" smtClean="0">
                <a:solidFill>
                  <a:srgbClr val="FF0066"/>
                </a:solidFill>
                <a:cs typeface="B Compset" panose="00000400000000000000" pitchFamily="2" charset="-78"/>
              </a:rPr>
              <a:t>واحدهای </a:t>
            </a:r>
            <a:r>
              <a:rPr lang="fa-IR" sz="2800" b="1" dirty="0">
                <a:solidFill>
                  <a:srgbClr val="FF0066"/>
                </a:solidFill>
                <a:cs typeface="B Compset" panose="00000400000000000000" pitchFamily="2" charset="-78"/>
              </a:rPr>
              <a:t>انتقال </a:t>
            </a:r>
            <a:r>
              <a:rPr lang="fa-IR" sz="2800" b="1" dirty="0" smtClean="0">
                <a:solidFill>
                  <a:srgbClr val="FF0066"/>
                </a:solidFill>
                <a:cs typeface="B Compset" panose="00000400000000000000" pitchFamily="2" charset="-78"/>
              </a:rPr>
              <a:t>شیر</a:t>
            </a:r>
          </a:p>
          <a:p>
            <a:pPr marL="0" indent="0" algn="just" rtl="1">
              <a:lnSpc>
                <a:spcPct val="150000"/>
              </a:lnSpc>
              <a:buNone/>
            </a:pPr>
            <a:r>
              <a:rPr lang="fa-IR" b="1" dirty="0">
                <a:solidFill>
                  <a:schemeClr val="accent2">
                    <a:lumMod val="75000"/>
                  </a:schemeClr>
                </a:solidFill>
                <a:cs typeface="B Compset" panose="00000400000000000000" pitchFamily="2" charset="-78"/>
              </a:rPr>
              <a:t>شیر دوشیده شده توسط نیروی ثقل یا خلاء از مجموع کلاهک‌ها وارد بیرون یا شیشه رکوردگیری یا به‌طور مستقیم وارد خط شیر می‌گردد. خطوط دائمی شیر، ممکن است از فولاد ضدزنگ یا شیشه ساخته شوند. قطر لوله‌های شیر باید با اندازه آن متناسب باشد و از پرشدن لوله شیر بیش از یک‌سوم آن جلوگیری شود. در پایان خطوط شیر قبل از ورود به مخازن ذخیره، شیر باید از صافی یا فیلتر عبور کند، علت استفاده از صافی جلوگیری کردن از ورود ذرات و مواد خارجی و لخته‌های احتمالی شیر به داخل تانکر شیر می‌باشد. در هنگام تعویض فیلتر باید به خوبی آن را نگاه کرد چون با این کار ورم پستان احتمالی را می‌توان دریافت.</a:t>
            </a:r>
          </a:p>
        </p:txBody>
      </p:sp>
      <p:pic>
        <p:nvPicPr>
          <p:cNvPr id="4" name="Picture 3"/>
          <p:cNvPicPr>
            <a:picLocks noChangeAspect="1"/>
          </p:cNvPicPr>
          <p:nvPr/>
        </p:nvPicPr>
        <p:blipFill>
          <a:blip r:embed="rId2" cstate="print"/>
          <a:stretch>
            <a:fillRect/>
          </a:stretch>
        </p:blipFill>
        <p:spPr>
          <a:xfrm>
            <a:off x="457201" y="1676400"/>
            <a:ext cx="4724400" cy="3519938"/>
          </a:xfrm>
          <a:prstGeom prst="rect">
            <a:avLst/>
          </a:prstGeom>
        </p:spPr>
      </p:pic>
    </p:spTree>
    <p:extLst>
      <p:ext uri="{BB962C8B-B14F-4D97-AF65-F5344CB8AC3E}">
        <p14:creationId xmlns:p14="http://schemas.microsoft.com/office/powerpoint/2010/main" xmlns="" val="22067376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867400" y="1828800"/>
            <a:ext cx="5485250" cy="3158789"/>
          </a:xfrm>
        </p:spPr>
        <p:txBody>
          <a:bodyPr>
            <a:noAutofit/>
          </a:bodyPr>
          <a:lstStyle/>
          <a:p>
            <a:pPr marL="0" indent="0" algn="just" rtl="1">
              <a:lnSpc>
                <a:spcPct val="150000"/>
              </a:lnSpc>
              <a:buNone/>
            </a:pPr>
            <a:r>
              <a:rPr lang="fa-IR" sz="3200" b="1" dirty="0">
                <a:solidFill>
                  <a:srgbClr val="FF0066"/>
                </a:solidFill>
                <a:cs typeface="B Compset" panose="00000400000000000000" pitchFamily="2" charset="-78"/>
              </a:rPr>
              <a:t>واحد شستشو</a:t>
            </a:r>
            <a:r>
              <a:rPr lang="fa-IR" sz="32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شستشو و ضدعفونی ماشین شیردوشی و دستگاه‌های وابسته به آن نه تنها در کیفیت شیر تولیدی، بلکه در سلامتی دام‌های گله نیز بسیار موثر است. عدم توجه به این موضوع هم مدت زمان لازم برای فساد شیر را کاهش داده و هم سلامتی دام‌های گله را نیز تحت‌الشعاع قرار خواهد داد.</a:t>
            </a:r>
          </a:p>
        </p:txBody>
      </p:sp>
      <p:pic>
        <p:nvPicPr>
          <p:cNvPr id="4" name="Picture 3"/>
          <p:cNvPicPr>
            <a:picLocks noChangeAspect="1"/>
          </p:cNvPicPr>
          <p:nvPr/>
        </p:nvPicPr>
        <p:blipFill>
          <a:blip r:embed="rId2" cstate="print"/>
          <a:stretch>
            <a:fillRect/>
          </a:stretch>
        </p:blipFill>
        <p:spPr>
          <a:xfrm>
            <a:off x="533400" y="1371600"/>
            <a:ext cx="5060462" cy="3103394"/>
          </a:xfrm>
          <a:prstGeom prst="rect">
            <a:avLst/>
          </a:prstGeom>
        </p:spPr>
      </p:pic>
    </p:spTree>
    <p:extLst>
      <p:ext uri="{BB962C8B-B14F-4D97-AF65-F5344CB8AC3E}">
        <p14:creationId xmlns:p14="http://schemas.microsoft.com/office/powerpoint/2010/main" xmlns="" val="29066778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stretch>
            <a:fillRect/>
          </a:stretch>
        </p:blipFill>
        <p:spPr>
          <a:xfrm>
            <a:off x="1219200" y="152400"/>
            <a:ext cx="8915400" cy="5943601"/>
          </a:xfrm>
          <a:prstGeom prst="rect">
            <a:avLst/>
          </a:prstGeom>
        </p:spPr>
      </p:pic>
    </p:spTree>
    <p:extLst>
      <p:ext uri="{BB962C8B-B14F-4D97-AF65-F5344CB8AC3E}">
        <p14:creationId xmlns:p14="http://schemas.microsoft.com/office/powerpoint/2010/main" xmlns="" val="382078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96686" y="228600"/>
            <a:ext cx="10396882" cy="1151965"/>
          </a:xfrm>
        </p:spPr>
        <p:txBody>
          <a:bodyPr>
            <a:normAutofit/>
          </a:bodyPr>
          <a:lstStyle/>
          <a:p>
            <a:pPr algn="r"/>
            <a:r>
              <a:rPr lang="fa-IR" sz="4400" b="1" dirty="0" smtClean="0">
                <a:solidFill>
                  <a:srgbClr val="7030A0"/>
                </a:solidFill>
                <a:cs typeface="B Titr" panose="00000700000000000000" pitchFamily="2" charset="-78"/>
              </a:rPr>
              <a:t>دستگاه شیردوشی</a:t>
            </a:r>
            <a:endParaRPr lang="en-US" sz="4400" b="1" dirty="0">
              <a:solidFill>
                <a:srgbClr val="7030A0"/>
              </a:solidFill>
              <a:cs typeface="B Titr" panose="00000700000000000000" pitchFamily="2" charset="-78"/>
            </a:endParaRPr>
          </a:p>
        </p:txBody>
      </p:sp>
      <p:sp>
        <p:nvSpPr>
          <p:cNvPr id="3" name="Subtitle 2"/>
          <p:cNvSpPr>
            <a:spLocks noGrp="1"/>
          </p:cNvSpPr>
          <p:nvPr>
            <p:ph sz="quarter" idx="13"/>
          </p:nvPr>
        </p:nvSpPr>
        <p:spPr>
          <a:xfrm>
            <a:off x="5715000" y="1600200"/>
            <a:ext cx="5524437" cy="3311189"/>
          </a:xfrm>
        </p:spPr>
        <p:txBody>
          <a:bodyPr>
            <a:noAutofit/>
          </a:bodyPr>
          <a:lstStyle/>
          <a:p>
            <a:pPr marL="0" indent="0" algn="just" rtl="1">
              <a:buNone/>
            </a:pPr>
            <a:r>
              <a:rPr lang="fa-IR" sz="3200" b="1" dirty="0">
                <a:solidFill>
                  <a:schemeClr val="accent2">
                    <a:lumMod val="75000"/>
                  </a:schemeClr>
                </a:solidFill>
                <a:cs typeface="B Compset" panose="00000400000000000000" pitchFamily="2" charset="-78"/>
              </a:rPr>
              <a:t>دستگاه شیردوشی یکی از مهمترین دستگاه ها گاوداری است که به دو دسته شیردوشی صنعتی و سنتی تقسیم می شود. </a:t>
            </a:r>
            <a:r>
              <a:rPr lang="fa-IR" sz="3200" b="1" dirty="0" smtClean="0">
                <a:solidFill>
                  <a:schemeClr val="accent2">
                    <a:lumMod val="75000"/>
                  </a:schemeClr>
                </a:solidFill>
                <a:cs typeface="B Compset" panose="00000400000000000000" pitchFamily="2" charset="-78"/>
              </a:rPr>
              <a:t>شخصی به نامالکساندر </a:t>
            </a:r>
            <a:r>
              <a:rPr lang="fa-IR" sz="3200" b="1" dirty="0">
                <a:solidFill>
                  <a:schemeClr val="accent2">
                    <a:lumMod val="75000"/>
                  </a:schemeClr>
                </a:solidFill>
                <a:cs typeface="B Compset" panose="00000400000000000000" pitchFamily="2" charset="-78"/>
              </a:rPr>
              <a:t>گیلیز استرالیایی دستگاه شیردوشی را کامل کرد.</a:t>
            </a:r>
            <a:endParaRPr lang="fa-IR" sz="3600" b="1" dirty="0" smtClean="0">
              <a:solidFill>
                <a:schemeClr val="accent2">
                  <a:lumMod val="75000"/>
                </a:schemeClr>
              </a:solidFill>
              <a:cs typeface="B Compset" panose="00000400000000000000" pitchFamily="2" charset="-78"/>
            </a:endParaRPr>
          </a:p>
        </p:txBody>
      </p:sp>
      <p:pic>
        <p:nvPicPr>
          <p:cNvPr id="4" name="Picture 3"/>
          <p:cNvPicPr>
            <a:picLocks noChangeAspect="1"/>
          </p:cNvPicPr>
          <p:nvPr/>
        </p:nvPicPr>
        <p:blipFill>
          <a:blip r:embed="rId4" cstate="print"/>
          <a:stretch>
            <a:fillRect/>
          </a:stretch>
        </p:blipFill>
        <p:spPr>
          <a:xfrm>
            <a:off x="457200" y="990600"/>
            <a:ext cx="4924761" cy="4117693"/>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396882" cy="1151965"/>
          </a:xfrm>
        </p:spPr>
        <p:txBody>
          <a:bodyPr>
            <a:normAutofit/>
          </a:bodyPr>
          <a:lstStyle/>
          <a:p>
            <a:pPr algn="r"/>
            <a:r>
              <a:rPr lang="fa-IR" sz="3600" dirty="0">
                <a:solidFill>
                  <a:srgbClr val="7030A0"/>
                </a:solidFill>
                <a:cs typeface="B Titr" panose="00000700000000000000" pitchFamily="2" charset="-78"/>
              </a:rPr>
              <a:t>اجزاء مختلف ماشينهای شيردوشی:</a:t>
            </a:r>
            <a:endParaRPr lang="en-US" sz="3600" dirty="0">
              <a:solidFill>
                <a:srgbClr val="7030A0"/>
              </a:solidFill>
              <a:cs typeface="B Titr" panose="00000700000000000000" pitchFamily="2" charset="-78"/>
            </a:endParaRPr>
          </a:p>
        </p:txBody>
      </p:sp>
      <p:sp>
        <p:nvSpPr>
          <p:cNvPr id="3" name="Subtitle 2"/>
          <p:cNvSpPr>
            <a:spLocks noGrp="1"/>
          </p:cNvSpPr>
          <p:nvPr>
            <p:ph sz="quarter" idx="13"/>
          </p:nvPr>
        </p:nvSpPr>
        <p:spPr>
          <a:xfrm>
            <a:off x="838200" y="1402336"/>
            <a:ext cx="10549283" cy="3943957"/>
          </a:xfrm>
        </p:spPr>
        <p:txBody>
          <a:bodyPr>
            <a:noAutofit/>
          </a:bodyPr>
          <a:lstStyle/>
          <a:p>
            <a:pPr marL="0" indent="0" algn="just" rtl="1">
              <a:lnSpc>
                <a:spcPct val="100000"/>
              </a:lnSpc>
              <a:buNone/>
            </a:pPr>
            <a:r>
              <a:rPr lang="fa-IR" sz="2800" b="1" dirty="0">
                <a:solidFill>
                  <a:srgbClr val="FF0066"/>
                </a:solidFill>
                <a:cs typeface="B Compset" panose="00000400000000000000" pitchFamily="2" charset="-78"/>
              </a:rPr>
              <a:t>1- خط خلاء: </a:t>
            </a:r>
            <a:r>
              <a:rPr lang="fa-IR" sz="2200" b="1" dirty="0">
                <a:cs typeface="B Compset" panose="00000400000000000000" pitchFamily="2" charset="-78"/>
              </a:rPr>
              <a:t>شامل پمپ خلاء، رزرو تانک، رگولاتور، گيج خلاء‌سنج، تراپ و… می‌باشد. </a:t>
            </a:r>
            <a:endParaRPr lang="fa-IR" sz="2200" b="1" dirty="0" smtClean="0">
              <a:cs typeface="B Compset" panose="00000400000000000000" pitchFamily="2" charset="-78"/>
            </a:endParaRPr>
          </a:p>
          <a:p>
            <a:pPr marL="0" indent="0" algn="just" rtl="1">
              <a:lnSpc>
                <a:spcPct val="100000"/>
              </a:lnSpc>
              <a:buNone/>
            </a:pPr>
            <a:r>
              <a:rPr lang="fa-IR" sz="2800" b="1" dirty="0">
                <a:solidFill>
                  <a:srgbClr val="FF0066"/>
                </a:solidFill>
                <a:cs typeface="B Compset" panose="00000400000000000000" pitchFamily="2" charset="-78"/>
              </a:rPr>
              <a:t>2- پولساتور: </a:t>
            </a:r>
            <a:r>
              <a:rPr lang="fa-IR" sz="2200" b="1" dirty="0">
                <a:cs typeface="B Compset" panose="00000400000000000000" pitchFamily="2" charset="-78"/>
              </a:rPr>
              <a:t>قلب، نبض‌ساز: پولساتور به طور متناوب و برنامه‌ريزی شده باعث مسدود شدن لاينر در جلوی سرپستانک‌ها شده و از دوشش جلوگيری به عمل می‌آورد</a:t>
            </a:r>
            <a:r>
              <a:rPr lang="fa-IR" sz="2200" b="1" dirty="0" smtClean="0">
                <a:cs typeface="B Compset" panose="00000400000000000000" pitchFamily="2" charset="-78"/>
              </a:rPr>
              <a:t>.</a:t>
            </a:r>
          </a:p>
          <a:p>
            <a:pPr marL="0" indent="0" algn="just" rtl="1">
              <a:lnSpc>
                <a:spcPct val="100000"/>
              </a:lnSpc>
              <a:buNone/>
            </a:pPr>
            <a:r>
              <a:rPr lang="fa-IR" sz="2800" b="1" dirty="0">
                <a:solidFill>
                  <a:srgbClr val="FF0066"/>
                </a:solidFill>
                <a:cs typeface="B Compset" panose="00000400000000000000" pitchFamily="2" charset="-78"/>
              </a:rPr>
              <a:t>3- واحد دوشنده: </a:t>
            </a:r>
            <a:r>
              <a:rPr lang="fa-IR" sz="2200" b="1" dirty="0">
                <a:cs typeface="B Compset" panose="00000400000000000000" pitchFamily="2" charset="-78"/>
              </a:rPr>
              <a:t>شامل لاينرها، کلاهک‌ها، خرچنگی (فنجانک) و شلنگ‌های کوتاه می‌باشد</a:t>
            </a:r>
            <a:r>
              <a:rPr lang="fa-IR" sz="2200" b="1" dirty="0" smtClean="0">
                <a:cs typeface="B Compset" panose="00000400000000000000" pitchFamily="2" charset="-78"/>
              </a:rPr>
              <a:t>.</a:t>
            </a:r>
          </a:p>
          <a:p>
            <a:pPr marL="0" indent="0" algn="just" rtl="1">
              <a:lnSpc>
                <a:spcPct val="100000"/>
              </a:lnSpc>
              <a:buNone/>
            </a:pPr>
            <a:r>
              <a:rPr lang="fa-IR" sz="2800" b="1" dirty="0">
                <a:solidFill>
                  <a:srgbClr val="FF0066"/>
                </a:solidFill>
                <a:cs typeface="B Compset" panose="00000400000000000000" pitchFamily="2" charset="-78"/>
              </a:rPr>
              <a:t>4- واحد رکوردگيری و انتقال شیر: </a:t>
            </a:r>
            <a:r>
              <a:rPr lang="fa-IR" sz="2200" b="1" dirty="0">
                <a:cs typeface="B Compset" panose="00000400000000000000" pitchFamily="2" charset="-78"/>
              </a:rPr>
              <a:t>این و احد‌ها دربرگیرنده شیشه رکورد‌گیری، ميلکومتر، رسيور، والوها، خطوط انتقال شير و پمپ شیر می‌باشد. در رابطه با اجزاء نامبرده نکات زير قابل توجه می‌باشد</a:t>
            </a:r>
            <a:r>
              <a:rPr lang="fa-IR" sz="2200" b="1" dirty="0" smtClean="0">
                <a:cs typeface="B Compset" panose="00000400000000000000" pitchFamily="2" charset="-78"/>
              </a:rPr>
              <a:t>.</a:t>
            </a:r>
          </a:p>
          <a:p>
            <a:pPr marL="0" indent="0" algn="just" rtl="1">
              <a:lnSpc>
                <a:spcPct val="100000"/>
              </a:lnSpc>
              <a:buNone/>
            </a:pPr>
            <a:r>
              <a:rPr lang="fa-IR" sz="2800" b="1" dirty="0">
                <a:solidFill>
                  <a:srgbClr val="FF0066"/>
                </a:solidFill>
                <a:cs typeface="B Compset" panose="00000400000000000000" pitchFamily="2" charset="-78"/>
              </a:rPr>
              <a:t>5- واحد خنک‌کننده شير: </a:t>
            </a:r>
            <a:r>
              <a:rPr lang="fa-IR" sz="2200" b="1" dirty="0">
                <a:cs typeface="B Compset" panose="00000400000000000000" pitchFamily="2" charset="-78"/>
              </a:rPr>
              <a:t>پايين آوردن سريع دمای شير دوشيده شده برای جلوگيری از رشد و نمو ميکروب‌ها بسيارسودمند می‌باشد. که در اين رابطه بهترين دما بين 4-2 درجه سانتيگراد توصيه می‌شود.</a:t>
            </a:r>
          </a:p>
          <a:p>
            <a:pPr marL="0" indent="0" algn="just" rtl="1">
              <a:lnSpc>
                <a:spcPct val="100000"/>
              </a:lnSpc>
              <a:buNone/>
            </a:pPr>
            <a:r>
              <a:rPr lang="fa-IR" sz="2800" b="1" dirty="0">
                <a:solidFill>
                  <a:srgbClr val="FF0066"/>
                </a:solidFill>
                <a:cs typeface="B Compset" panose="00000400000000000000" pitchFamily="2" charset="-78"/>
              </a:rPr>
              <a:t>6- واحد شستشو در شیردوشی: </a:t>
            </a:r>
            <a:r>
              <a:rPr lang="fa-IR" sz="2200" b="1" dirty="0">
                <a:cs typeface="B Compset" panose="00000400000000000000" pitchFamily="2" charset="-78"/>
              </a:rPr>
              <a:t>چون شير محيط مغذی برای رشد باکتريهاست لذا شستشوی دستگاه بلافاصله بعد از دوشش ضروری است.</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396882" cy="1151965"/>
          </a:xfrm>
        </p:spPr>
        <p:txBody>
          <a:bodyPr>
            <a:noAutofit/>
          </a:bodyPr>
          <a:lstStyle/>
          <a:p>
            <a:pPr algn="r"/>
            <a:r>
              <a:rPr lang="fa-IR" sz="4400" b="1" dirty="0">
                <a:solidFill>
                  <a:srgbClr val="7030A0"/>
                </a:solidFill>
                <a:cs typeface="B Titr" panose="00000700000000000000" pitchFamily="2" charset="-78"/>
              </a:rPr>
              <a:t>ماشین‌های شیردوشی:</a:t>
            </a:r>
            <a:endParaRPr lang="en-US" sz="4400" b="1" dirty="0">
              <a:solidFill>
                <a:srgbClr val="7030A0"/>
              </a:solidFill>
              <a:cs typeface="B Titr" panose="00000700000000000000" pitchFamily="2" charset="-78"/>
            </a:endParaRPr>
          </a:p>
        </p:txBody>
      </p:sp>
      <p:sp>
        <p:nvSpPr>
          <p:cNvPr id="3" name="Subtitle 2"/>
          <p:cNvSpPr>
            <a:spLocks noGrp="1"/>
          </p:cNvSpPr>
          <p:nvPr>
            <p:ph sz="quarter" idx="13"/>
          </p:nvPr>
        </p:nvSpPr>
        <p:spPr>
          <a:xfrm>
            <a:off x="1066800" y="1600200"/>
            <a:ext cx="10318507" cy="3311189"/>
          </a:xfrm>
        </p:spPr>
        <p:txBody>
          <a:bodyPr>
            <a:noAutofit/>
          </a:bodyPr>
          <a:lstStyle/>
          <a:p>
            <a:pPr marL="0" indent="0" algn="just" rtl="1">
              <a:buNone/>
            </a:pPr>
            <a:r>
              <a:rPr lang="fa-IR" sz="2400" b="1" dirty="0">
                <a:cs typeface="B Compset" panose="00000400000000000000" pitchFamily="2" charset="-78"/>
              </a:rPr>
              <a:t>ماشین‌های شیردوشی که در گاوداری‌ها به کار گرفته می‌شوند به دو نوع ثابت و سیار تقسیم‌بندی می‌شوند البته طرز کار آنها اغلب یکسان است.</a:t>
            </a:r>
          </a:p>
          <a:p>
            <a:pPr marL="0" indent="0" algn="just" rtl="1">
              <a:buNone/>
            </a:pPr>
            <a:r>
              <a:rPr lang="fa-IR" sz="2800" b="1" dirty="0">
                <a:solidFill>
                  <a:srgbClr val="FF0066"/>
                </a:solidFill>
                <a:cs typeface="B Compset" panose="00000400000000000000" pitchFamily="2" charset="-78"/>
              </a:rPr>
              <a:t>ماشین‌های شیردوشی سیار: </a:t>
            </a:r>
            <a:r>
              <a:rPr lang="fa-IR" sz="2400" b="1" dirty="0">
                <a:cs typeface="B Compset" panose="00000400000000000000" pitchFamily="2" charset="-78"/>
              </a:rPr>
              <a:t>در دامداری‌های کوچک در مناطقی که دام در مراتع یا چراگاه‌ها به حالت آزاد نگهداری می‌شوند، استفاده می‌گردد. مخزن شیر بر روی ماشین شیردوشی قرار دارد و قدرت موتور مورد نیاز این ماشین‌ها می‌تواند توسط یک موتور بنزینی یا دیزلی یا برق تأمین شود.</a:t>
            </a:r>
          </a:p>
          <a:p>
            <a:pPr marL="0" indent="0" algn="just" rtl="1">
              <a:buNone/>
            </a:pPr>
            <a:r>
              <a:rPr lang="fa-IR" sz="2800" b="1" dirty="0">
                <a:solidFill>
                  <a:srgbClr val="FF0066"/>
                </a:solidFill>
                <a:cs typeface="B Compset" panose="00000400000000000000" pitchFamily="2" charset="-78"/>
              </a:rPr>
              <a:t>ماشین شیردوش ثابت: </a:t>
            </a:r>
            <a:r>
              <a:rPr lang="fa-IR" sz="2400" b="1" dirty="0">
                <a:cs typeface="B Compset" panose="00000400000000000000" pitchFamily="2" charset="-78"/>
              </a:rPr>
              <a:t>در دامپروی‌های متمرکز که تعداد زیادی دام دارند ماشین‌های شیردوشی در ساختمان شیردوشی به طور ثابت </a:t>
            </a:r>
            <a:r>
              <a:rPr lang="fa-IR" sz="2400" b="1" dirty="0" smtClean="0">
                <a:cs typeface="B Compset" panose="00000400000000000000" pitchFamily="2" charset="-78"/>
              </a:rPr>
              <a:t>نصب </a:t>
            </a:r>
            <a:r>
              <a:rPr lang="fa-IR" sz="2400" b="1" dirty="0">
                <a:cs typeface="B Compset" panose="00000400000000000000" pitchFamily="2" charset="-78"/>
              </a:rPr>
              <a:t>شده‌اند و شیر دوشیده شده مستقیما وارد مخزن جمع‌آوری شیر می‌گردد.</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9598"/>
            <a:ext cx="10396882" cy="1151965"/>
          </a:xfrm>
        </p:spPr>
        <p:txBody>
          <a:bodyPr>
            <a:normAutofit fontScale="90000"/>
          </a:bodyPr>
          <a:lstStyle/>
          <a:p>
            <a:pPr algn="r"/>
            <a:r>
              <a:rPr lang="fa-IR" sz="4400" dirty="0">
                <a:solidFill>
                  <a:srgbClr val="7030A0"/>
                </a:solidFill>
                <a:cs typeface="B Titr" panose="00000700000000000000" pitchFamily="2" charset="-78"/>
              </a:rPr>
              <a:t>هر ماشین شیردوشی از اجزاء اصلی زیر تشکیل شده است:</a:t>
            </a:r>
            <a:endParaRPr lang="en-US" sz="4400" dirty="0">
              <a:solidFill>
                <a:srgbClr val="7030A0"/>
              </a:solidFill>
              <a:cs typeface="B Titr" panose="00000700000000000000" pitchFamily="2" charset="-78"/>
            </a:endParaRPr>
          </a:p>
        </p:txBody>
      </p:sp>
      <p:sp>
        <p:nvSpPr>
          <p:cNvPr id="3" name="Subtitle 2"/>
          <p:cNvSpPr>
            <a:spLocks noGrp="1"/>
          </p:cNvSpPr>
          <p:nvPr>
            <p:ph sz="quarter" idx="13"/>
          </p:nvPr>
        </p:nvSpPr>
        <p:spPr>
          <a:xfrm>
            <a:off x="1447800" y="1511563"/>
            <a:ext cx="9923353" cy="3311189"/>
          </a:xfrm>
        </p:spPr>
        <p:txBody>
          <a:bodyPr>
            <a:noAutofit/>
          </a:bodyPr>
          <a:lstStyle/>
          <a:p>
            <a:pPr marL="0" indent="0" algn="just" rtl="1">
              <a:buNone/>
            </a:pPr>
            <a:r>
              <a:rPr lang="fa-IR" sz="2800" b="1" dirty="0">
                <a:cs typeface="B Compset" panose="00000400000000000000" pitchFamily="2" charset="-78"/>
              </a:rPr>
              <a:t>1- منبع خلاء یا وکیوم</a:t>
            </a:r>
          </a:p>
          <a:p>
            <a:pPr marL="0" indent="0" algn="just" rtl="1">
              <a:buNone/>
            </a:pPr>
            <a:r>
              <a:rPr lang="fa-IR" sz="2800" b="1" dirty="0" smtClean="0">
                <a:cs typeface="B Compset" panose="00000400000000000000" pitchFamily="2" charset="-78"/>
              </a:rPr>
              <a:t>2- </a:t>
            </a:r>
            <a:r>
              <a:rPr lang="fa-IR" sz="2800" b="1" dirty="0">
                <a:cs typeface="B Compset" panose="00000400000000000000" pitchFamily="2" charset="-78"/>
              </a:rPr>
              <a:t>پولساتور یا نبض‌ساز</a:t>
            </a:r>
          </a:p>
          <a:p>
            <a:pPr marL="0" indent="0" algn="just" rtl="1">
              <a:buNone/>
            </a:pPr>
            <a:r>
              <a:rPr lang="fa-IR" sz="2800" b="1" dirty="0" smtClean="0">
                <a:cs typeface="B Compset" panose="00000400000000000000" pitchFamily="2" charset="-78"/>
              </a:rPr>
              <a:t>3- </a:t>
            </a:r>
            <a:r>
              <a:rPr lang="fa-IR" sz="2800" b="1" dirty="0">
                <a:cs typeface="B Compset" panose="00000400000000000000" pitchFamily="2" charset="-78"/>
              </a:rPr>
              <a:t>کلاهک و لایه لاستیکی داخلی یا لاینر</a:t>
            </a:r>
          </a:p>
          <a:p>
            <a:pPr marL="0" indent="0" algn="just" rtl="1">
              <a:buNone/>
            </a:pPr>
            <a:r>
              <a:rPr lang="fa-IR" sz="2800" b="1" dirty="0" smtClean="0">
                <a:cs typeface="B Compset" panose="00000400000000000000" pitchFamily="2" charset="-78"/>
              </a:rPr>
              <a:t>4- </a:t>
            </a:r>
            <a:r>
              <a:rPr lang="fa-IR" sz="2800" b="1" dirty="0">
                <a:cs typeface="B Compset" panose="00000400000000000000" pitchFamily="2" charset="-78"/>
              </a:rPr>
              <a:t>مخزن جمع‌آوری شیر</a:t>
            </a:r>
          </a:p>
          <a:p>
            <a:pPr marL="0" indent="0" algn="just" rtl="1">
              <a:buNone/>
            </a:pPr>
            <a:r>
              <a:rPr lang="fa-IR" sz="2800" b="1" dirty="0" smtClean="0">
                <a:cs typeface="B Compset" panose="00000400000000000000" pitchFamily="2" charset="-78"/>
              </a:rPr>
              <a:t>5- </a:t>
            </a:r>
            <a:r>
              <a:rPr lang="fa-IR" sz="2800" b="1" dirty="0">
                <a:cs typeface="B Compset" panose="00000400000000000000" pitchFamily="2" charset="-78"/>
              </a:rPr>
              <a:t>لوله‌های رابط</a:t>
            </a:r>
          </a:p>
        </p:txBody>
      </p:sp>
      <p:pic>
        <p:nvPicPr>
          <p:cNvPr id="5" name="Picture 4"/>
          <p:cNvPicPr>
            <a:picLocks noChangeAspect="1"/>
          </p:cNvPicPr>
          <p:nvPr/>
        </p:nvPicPr>
        <p:blipFill>
          <a:blip r:embed="rId2" cstate="print"/>
          <a:stretch>
            <a:fillRect/>
          </a:stretch>
        </p:blipFill>
        <p:spPr>
          <a:xfrm>
            <a:off x="762000" y="1447800"/>
            <a:ext cx="4762500" cy="3733800"/>
          </a:xfrm>
          <a:prstGeom prst="rect">
            <a:avLst/>
          </a:prstGeom>
        </p:spPr>
      </p:pic>
    </p:spTree>
    <p:extLst>
      <p:ext uri="{BB962C8B-B14F-4D97-AF65-F5344CB8AC3E}">
        <p14:creationId xmlns:p14="http://schemas.microsoft.com/office/powerpoint/2010/main" xmlns="" val="33628613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30728" y="304801"/>
            <a:ext cx="10396882" cy="762000"/>
          </a:xfrm>
        </p:spPr>
        <p:txBody>
          <a:bodyPr>
            <a:noAutofit/>
          </a:bodyPr>
          <a:lstStyle/>
          <a:p>
            <a:pPr algn="r"/>
            <a:r>
              <a:rPr lang="fa-IR" sz="2800" dirty="0" smtClean="0">
                <a:solidFill>
                  <a:srgbClr val="7030A0"/>
                </a:solidFill>
                <a:cs typeface="B Titr" panose="00000700000000000000" pitchFamily="2" charset="-78"/>
              </a:rPr>
              <a:t>اجزاء </a:t>
            </a:r>
            <a:r>
              <a:rPr lang="fa-IR" sz="2800" dirty="0">
                <a:solidFill>
                  <a:srgbClr val="7030A0"/>
                </a:solidFill>
                <a:cs typeface="B Titr" panose="00000700000000000000" pitchFamily="2" charset="-78"/>
              </a:rPr>
              <a:t>فرعی و کمکی </a:t>
            </a:r>
            <a:r>
              <a:rPr lang="fa-IR" sz="2800" dirty="0" smtClean="0">
                <a:solidFill>
                  <a:srgbClr val="7030A0"/>
                </a:solidFill>
                <a:cs typeface="B Titr" panose="00000700000000000000" pitchFamily="2" charset="-78"/>
              </a:rPr>
              <a:t>ماشین‌های </a:t>
            </a:r>
            <a:r>
              <a:rPr lang="fa-IR" sz="2800" dirty="0">
                <a:solidFill>
                  <a:srgbClr val="7030A0"/>
                </a:solidFill>
                <a:cs typeface="B Titr" panose="00000700000000000000" pitchFamily="2" charset="-78"/>
              </a:rPr>
              <a:t>شیردوشی </a:t>
            </a:r>
            <a:r>
              <a:rPr lang="fa-IR" sz="2800" dirty="0" smtClean="0">
                <a:solidFill>
                  <a:srgbClr val="7030A0"/>
                </a:solidFill>
                <a:cs typeface="B Titr" panose="00000700000000000000" pitchFamily="2" charset="-78"/>
              </a:rPr>
              <a:t>:</a:t>
            </a:r>
            <a:endParaRPr lang="en-US" sz="2800" dirty="0">
              <a:solidFill>
                <a:srgbClr val="7030A0"/>
              </a:solidFill>
              <a:cs typeface="B Titr" panose="00000700000000000000" pitchFamily="2" charset="-78"/>
            </a:endParaRPr>
          </a:p>
        </p:txBody>
      </p:sp>
      <p:sp>
        <p:nvSpPr>
          <p:cNvPr id="3" name="Subtitle 2"/>
          <p:cNvSpPr>
            <a:spLocks noGrp="1"/>
          </p:cNvSpPr>
          <p:nvPr>
            <p:ph sz="quarter" idx="13"/>
          </p:nvPr>
        </p:nvSpPr>
        <p:spPr>
          <a:xfrm>
            <a:off x="4419600" y="1600201"/>
            <a:ext cx="6570553" cy="3124200"/>
          </a:xfrm>
        </p:spPr>
        <p:txBody>
          <a:bodyPr>
            <a:noAutofit/>
          </a:bodyPr>
          <a:lstStyle/>
          <a:p>
            <a:pPr marL="0" indent="0" algn="just" rtl="1">
              <a:lnSpc>
                <a:spcPct val="100000"/>
              </a:lnSpc>
              <a:buNone/>
            </a:pPr>
            <a:endParaRPr lang="fa-IR" sz="1800" dirty="0" smtClean="0">
              <a:solidFill>
                <a:schemeClr val="accent2">
                  <a:lumMod val="75000"/>
                </a:schemeClr>
              </a:solidFill>
              <a:cs typeface="B Compset" panose="00000400000000000000" pitchFamily="2" charset="-78"/>
            </a:endParaRPr>
          </a:p>
          <a:p>
            <a:pPr marL="0" indent="0" algn="just" rtl="1">
              <a:lnSpc>
                <a:spcPct val="100000"/>
              </a:lnSpc>
              <a:buNone/>
            </a:pPr>
            <a:endParaRPr lang="fa-IR" sz="1800" dirty="0" smtClean="0">
              <a:solidFill>
                <a:schemeClr val="accent2">
                  <a:lumMod val="75000"/>
                </a:schemeClr>
              </a:solidFill>
              <a:cs typeface="B Compset" panose="00000400000000000000" pitchFamily="2" charset="-78"/>
            </a:endParaRPr>
          </a:p>
          <a:p>
            <a:pPr marL="0" indent="0" algn="just" rtl="1">
              <a:lnSpc>
                <a:spcPct val="100000"/>
              </a:lnSpc>
              <a:buNone/>
            </a:pPr>
            <a:r>
              <a:rPr lang="fa-IR" sz="1800" dirty="0" smtClean="0">
                <a:solidFill>
                  <a:schemeClr val="accent2">
                    <a:lumMod val="75000"/>
                  </a:schemeClr>
                </a:solidFill>
                <a:cs typeface="B Compset" panose="00000400000000000000" pitchFamily="2" charset="-78"/>
              </a:rPr>
              <a:t>1- </a:t>
            </a:r>
            <a:r>
              <a:rPr lang="fa-IR" sz="1800" dirty="0">
                <a:solidFill>
                  <a:schemeClr val="accent2">
                    <a:lumMod val="75000"/>
                  </a:schemeClr>
                </a:solidFill>
                <a:cs typeface="B Compset" panose="00000400000000000000" pitchFamily="2" charset="-78"/>
              </a:rPr>
              <a:t>واحد دوشنده: لاینرها، کلاهک‌ها، خرچنگی، شلنگ‌های کوتاه هوا و شلنگ‌های کوتاه شیر</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2- </a:t>
            </a:r>
            <a:r>
              <a:rPr lang="fa-IR" sz="1800" dirty="0">
                <a:solidFill>
                  <a:schemeClr val="accent2">
                    <a:lumMod val="75000"/>
                  </a:schemeClr>
                </a:solidFill>
                <a:cs typeface="B Compset" panose="00000400000000000000" pitchFamily="2" charset="-78"/>
              </a:rPr>
              <a:t>واحدهای رکوردگیری و نمونه‌گیری شیر: شیشه رکوردگیری و میلکومتر</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3- </a:t>
            </a:r>
            <a:r>
              <a:rPr lang="fa-IR" sz="1800" dirty="0">
                <a:solidFill>
                  <a:schemeClr val="accent2">
                    <a:lumMod val="75000"/>
                  </a:schemeClr>
                </a:solidFill>
                <a:cs typeface="B Compset" panose="00000400000000000000" pitchFamily="2" charset="-78"/>
              </a:rPr>
              <a:t>واحدهای انتقال شیر: مخزن شیشه‌ای، پمپ شیر، والوها و لوله‌ها</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4- </a:t>
            </a:r>
            <a:r>
              <a:rPr lang="fa-IR" sz="1800" dirty="0">
                <a:solidFill>
                  <a:schemeClr val="accent2">
                    <a:lumMod val="75000"/>
                  </a:schemeClr>
                </a:solidFill>
                <a:cs typeface="B Compset" panose="00000400000000000000" pitchFamily="2" charset="-78"/>
              </a:rPr>
              <a:t>واحد خنک‌کننده شیر: یخجال، صفحات خنک‌کننده شیر یا پلیت کولر</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5- </a:t>
            </a:r>
            <a:r>
              <a:rPr lang="fa-IR" sz="1800" dirty="0">
                <a:solidFill>
                  <a:schemeClr val="accent2">
                    <a:lumMod val="75000"/>
                  </a:schemeClr>
                </a:solidFill>
                <a:cs typeface="B Compset" panose="00000400000000000000" pitchFamily="2" charset="-78"/>
              </a:rPr>
              <a:t>واحد شتشو: وان، لوله‌های انتقال آب و مواد شستشو، محل قرارگرفتن واحد دوشنده روی آن</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6- </a:t>
            </a:r>
            <a:r>
              <a:rPr lang="fa-IR" sz="1800" dirty="0">
                <a:solidFill>
                  <a:schemeClr val="accent2">
                    <a:lumMod val="75000"/>
                  </a:schemeClr>
                </a:solidFill>
                <a:cs typeface="B Compset" panose="00000400000000000000" pitchFamily="2" charset="-78"/>
              </a:rPr>
              <a:t>واحد تشخیص ورم پستان</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7- </a:t>
            </a:r>
            <a:r>
              <a:rPr lang="fa-IR" sz="1800" dirty="0">
                <a:solidFill>
                  <a:schemeClr val="accent2">
                    <a:lumMod val="75000"/>
                  </a:schemeClr>
                </a:solidFill>
                <a:cs typeface="B Compset" panose="00000400000000000000" pitchFamily="2" charset="-78"/>
              </a:rPr>
              <a:t>واحد تیت اسپری</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8- </a:t>
            </a:r>
            <a:r>
              <a:rPr lang="fa-IR" sz="1800" dirty="0">
                <a:solidFill>
                  <a:schemeClr val="accent2">
                    <a:lumMod val="75000"/>
                  </a:schemeClr>
                </a:solidFill>
                <a:cs typeface="B Compset" panose="00000400000000000000" pitchFamily="2" charset="-78"/>
              </a:rPr>
              <a:t>تراپ یا تله شیر</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9- </a:t>
            </a:r>
            <a:r>
              <a:rPr lang="fa-IR" sz="1800" dirty="0">
                <a:solidFill>
                  <a:schemeClr val="accent2">
                    <a:lumMod val="75000"/>
                  </a:schemeClr>
                </a:solidFill>
                <a:cs typeface="B Compset" panose="00000400000000000000" pitchFamily="2" charset="-78"/>
              </a:rPr>
              <a:t>رزرو تانک یا مخزن ذخیره خلاء</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10- </a:t>
            </a:r>
            <a:r>
              <a:rPr lang="fa-IR" sz="1800" dirty="0">
                <a:solidFill>
                  <a:schemeClr val="accent2">
                    <a:lumMod val="75000"/>
                  </a:schemeClr>
                </a:solidFill>
                <a:cs typeface="B Compset" panose="00000400000000000000" pitchFamily="2" charset="-78"/>
              </a:rPr>
              <a:t>گیج خلاء‌سنج</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11- </a:t>
            </a:r>
            <a:r>
              <a:rPr lang="fa-IR" sz="1800" dirty="0">
                <a:solidFill>
                  <a:schemeClr val="accent2">
                    <a:lumMod val="75000"/>
                  </a:schemeClr>
                </a:solidFill>
                <a:cs typeface="B Compset" panose="00000400000000000000" pitchFamily="2" charset="-78"/>
              </a:rPr>
              <a:t>رگولاتور</a:t>
            </a:r>
          </a:p>
          <a:p>
            <a:pPr marL="0" indent="0" algn="just" rtl="1">
              <a:lnSpc>
                <a:spcPct val="100000"/>
              </a:lnSpc>
              <a:buNone/>
            </a:pPr>
            <a:r>
              <a:rPr lang="fa-IR" sz="1800" dirty="0" smtClean="0">
                <a:solidFill>
                  <a:schemeClr val="accent2">
                    <a:lumMod val="75000"/>
                  </a:schemeClr>
                </a:solidFill>
                <a:cs typeface="B Compset" panose="00000400000000000000" pitchFamily="2" charset="-78"/>
              </a:rPr>
              <a:t>12- </a:t>
            </a:r>
            <a:r>
              <a:rPr lang="fa-IR" sz="1800" dirty="0">
                <a:solidFill>
                  <a:schemeClr val="accent2">
                    <a:lumMod val="75000"/>
                  </a:schemeClr>
                </a:solidFill>
                <a:cs typeface="B Compset" panose="00000400000000000000" pitchFamily="2" charset="-78"/>
              </a:rPr>
              <a:t>صافی یا فیلتر شیر و…</a:t>
            </a:r>
          </a:p>
        </p:txBody>
      </p:sp>
      <p:pic>
        <p:nvPicPr>
          <p:cNvPr id="5" name="Picture 4"/>
          <p:cNvPicPr>
            <a:picLocks noChangeAspect="1"/>
          </p:cNvPicPr>
          <p:nvPr/>
        </p:nvPicPr>
        <p:blipFill>
          <a:blip r:embed="rId3" cstate="print"/>
          <a:stretch>
            <a:fillRect/>
          </a:stretch>
        </p:blipFill>
        <p:spPr>
          <a:xfrm>
            <a:off x="304800" y="1828800"/>
            <a:ext cx="4414919" cy="331118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396882" cy="1151965"/>
          </a:xfrm>
        </p:spPr>
        <p:txBody>
          <a:bodyPr>
            <a:noAutofit/>
          </a:bodyPr>
          <a:lstStyle/>
          <a:p>
            <a:pPr algn="r"/>
            <a:r>
              <a:rPr lang="fa-IR" sz="4000" dirty="0">
                <a:solidFill>
                  <a:srgbClr val="7030A0"/>
                </a:solidFill>
                <a:cs typeface="B Titr" panose="00000700000000000000" pitchFamily="2" charset="-78"/>
              </a:rPr>
              <a:t>اساس کار ماشین شیردوشی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105400" y="1456765"/>
            <a:ext cx="6421422" cy="3311189"/>
          </a:xfrm>
        </p:spPr>
        <p:txBody>
          <a:bodyPr>
            <a:noAutofit/>
          </a:bodyPr>
          <a:lstStyle/>
          <a:p>
            <a:pPr marL="0" indent="0" algn="just" rtl="1">
              <a:lnSpc>
                <a:spcPct val="150000"/>
              </a:lnSpc>
              <a:buNone/>
            </a:pPr>
            <a:r>
              <a:rPr lang="fa-IR" b="1" dirty="0">
                <a:solidFill>
                  <a:schemeClr val="accent2">
                    <a:lumMod val="75000"/>
                  </a:schemeClr>
                </a:solidFill>
                <a:cs typeface="B Compset" panose="00000400000000000000" pitchFamily="2" charset="-78"/>
              </a:rPr>
              <a:t>گوساله برای مکیدن شیر از پستان مادر ابتدا بوسیله زبان و سقف دهان به پستانک‌ها فشار آورده و با باز و بستن فک‌ها يا انقباض زبان ايجاد نوعی خلاء يا فشار منفی می‌نمايد و سپس با انجام عمل بلعيدن، نوعی فشار مثبت توليد نموده، موجب جريان يافتن شير از پستان می‌گردد. اساس کار دستگاه‌های شيردوشی نيز برگرفته شده از غريزه مکيدنی است که خداوند در وجود يک گوساله نهاده است. پمپ خلاء فشار منفی حدود 13 تا 15 اينچ جيوه که بين 34 تا 50 کيلو پاسکال می‌باشد را ايجاد می‌کند، با ايجاد خلاء در نوک سرپستانک‌ها شير از پستان خارج می‌گردد. </a:t>
            </a:r>
          </a:p>
        </p:txBody>
      </p:sp>
      <p:pic>
        <p:nvPicPr>
          <p:cNvPr id="4" name="Picture 3"/>
          <p:cNvPicPr>
            <a:picLocks noChangeAspect="1"/>
          </p:cNvPicPr>
          <p:nvPr/>
        </p:nvPicPr>
        <p:blipFill>
          <a:blip r:embed="rId3" cstate="print"/>
          <a:stretch>
            <a:fillRect/>
          </a:stretch>
        </p:blipFill>
        <p:spPr>
          <a:xfrm>
            <a:off x="381000" y="1332776"/>
            <a:ext cx="4572000" cy="3435178"/>
          </a:xfrm>
          <a:prstGeom prst="rect">
            <a:avLst/>
          </a:prstGeom>
        </p:spPr>
      </p:pic>
    </p:spTree>
    <p:extLst>
      <p:ext uri="{BB962C8B-B14F-4D97-AF65-F5344CB8AC3E}">
        <p14:creationId xmlns:p14="http://schemas.microsoft.com/office/powerpoint/2010/main" xmlns="" val="1751695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4648200" y="1676400"/>
            <a:ext cx="6704450" cy="3158789"/>
          </a:xfrm>
        </p:spPr>
        <p:txBody>
          <a:bodyPr>
            <a:noAutofit/>
          </a:bodyPr>
          <a:lstStyle/>
          <a:p>
            <a:pPr marL="0" indent="0" algn="just" rtl="1">
              <a:lnSpc>
                <a:spcPct val="100000"/>
              </a:lnSpc>
              <a:buNone/>
            </a:pPr>
            <a:r>
              <a:rPr lang="fa-IR" sz="3200" b="1" dirty="0" smtClean="0">
                <a:solidFill>
                  <a:srgbClr val="FF0066"/>
                </a:solidFill>
                <a:cs typeface="B Compset" panose="00000400000000000000" pitchFamily="2" charset="-78"/>
              </a:rPr>
              <a:t> </a:t>
            </a:r>
            <a:r>
              <a:rPr lang="fa-IR" sz="3200" b="1" dirty="0">
                <a:solidFill>
                  <a:srgbClr val="FF0066"/>
                </a:solidFill>
                <a:cs typeface="B Compset" panose="00000400000000000000" pitchFamily="2" charset="-78"/>
              </a:rPr>
              <a:t>خط خلاء:</a:t>
            </a:r>
            <a:endParaRPr lang="fa-IR" sz="3200" b="1" dirty="0" smtClean="0">
              <a:solidFill>
                <a:srgbClr val="FF0066"/>
              </a:solidFill>
              <a:cs typeface="B Compset" panose="00000400000000000000" pitchFamily="2" charset="-78"/>
            </a:endParaRPr>
          </a:p>
          <a:p>
            <a:pPr marL="0" indent="0" algn="just" rtl="1">
              <a:lnSpc>
                <a:spcPct val="100000"/>
              </a:lnSpc>
              <a:buNone/>
            </a:pPr>
            <a:r>
              <a:rPr lang="fa-IR" sz="2400" b="1" dirty="0">
                <a:solidFill>
                  <a:schemeClr val="accent2">
                    <a:lumMod val="75000"/>
                  </a:schemeClr>
                </a:solidFill>
                <a:cs typeface="B Compset" panose="00000400000000000000" pitchFamily="2" charset="-78"/>
              </a:rPr>
              <a:t>اين خط شامل پمپ خلاء می‌باشد که اجزاء اصلی دستگاه شيردوش به‌شمار می‌رود و قلب ماشين شيردوش بوده که با خارج کردن هوا از خطوط خلاء ماشين شيردوش خلاء لازم را به وجود می‌آورد و قسمت‌های ديگر که اجزاء کمکی و فرعی به‌شمار مي‌روند شامل رزرو تانک، رگولاتور، گيج خلاءسنج، تراپ و … می‌باشند</a:t>
            </a:r>
            <a:r>
              <a:rPr lang="fa-IR" sz="2400" b="1" dirty="0" smtClean="0">
                <a:solidFill>
                  <a:schemeClr val="accent2">
                    <a:lumMod val="75000"/>
                  </a:schemeClr>
                </a:solidFill>
                <a:cs typeface="B Compset" panose="00000400000000000000" pitchFamily="2" charset="-78"/>
              </a:rPr>
              <a:t>.</a:t>
            </a:r>
          </a:p>
          <a:p>
            <a:pPr marL="0" indent="0" algn="just" rtl="1">
              <a:lnSpc>
                <a:spcPct val="150000"/>
              </a:lnSpc>
              <a:buNone/>
            </a:pPr>
            <a:r>
              <a:rPr lang="fa-IR" sz="3200" b="1" dirty="0">
                <a:solidFill>
                  <a:srgbClr val="FF0066"/>
                </a:solidFill>
                <a:cs typeface="B Compset" panose="00000400000000000000" pitchFamily="2" charset="-78"/>
              </a:rPr>
              <a:t>رزرو تانک:</a:t>
            </a:r>
          </a:p>
          <a:p>
            <a:pPr marL="0" indent="0" algn="just" rtl="1">
              <a:lnSpc>
                <a:spcPct val="150000"/>
              </a:lnSpc>
              <a:buNone/>
            </a:pPr>
            <a:r>
              <a:rPr lang="fa-IR" b="1" dirty="0">
                <a:solidFill>
                  <a:schemeClr val="accent2">
                    <a:lumMod val="75000"/>
                  </a:schemeClr>
                </a:solidFill>
                <a:cs typeface="B Compset" panose="00000400000000000000" pitchFamily="2" charset="-78"/>
              </a:rPr>
              <a:t>محل ذخيره خلاء بوده تا در حين شيردوشی کمبود خلاء باعث دوشش شود و حتی افتادن واحد دوشنده از پستان گاو رخ ندهد. </a:t>
            </a:r>
          </a:p>
        </p:txBody>
      </p:sp>
      <p:pic>
        <p:nvPicPr>
          <p:cNvPr id="4" name="Picture 3"/>
          <p:cNvPicPr>
            <a:picLocks noChangeAspect="1"/>
          </p:cNvPicPr>
          <p:nvPr/>
        </p:nvPicPr>
        <p:blipFill>
          <a:blip r:embed="rId2" cstate="print"/>
          <a:stretch>
            <a:fillRect/>
          </a:stretch>
        </p:blipFill>
        <p:spPr>
          <a:xfrm>
            <a:off x="228600" y="762000"/>
            <a:ext cx="4301789" cy="4301789"/>
          </a:xfrm>
          <a:prstGeom prst="rect">
            <a:avLst/>
          </a:prstGeom>
        </p:spPr>
      </p:pic>
    </p:spTree>
    <p:extLst>
      <p:ext uri="{BB962C8B-B14F-4D97-AF65-F5344CB8AC3E}">
        <p14:creationId xmlns:p14="http://schemas.microsoft.com/office/powerpoint/2010/main" xmlns="" val="20880800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396882" cy="1151965"/>
          </a:xfrm>
        </p:spPr>
        <p:txBody>
          <a:bodyPr>
            <a:noAutofit/>
          </a:bodyPr>
          <a:lstStyle/>
          <a:p>
            <a:pPr algn="r"/>
            <a:r>
              <a:rPr lang="fa-IR" sz="4000" dirty="0">
                <a:solidFill>
                  <a:srgbClr val="7030A0"/>
                </a:solidFill>
                <a:cs typeface="B Titr" panose="00000700000000000000" pitchFamily="2" charset="-78"/>
              </a:rPr>
              <a:t>اجزاء مختلف يک ماشين </a:t>
            </a:r>
            <a:r>
              <a:rPr lang="fa-IR" sz="4000" dirty="0" smtClean="0">
                <a:solidFill>
                  <a:srgbClr val="7030A0"/>
                </a:solidFill>
                <a:cs typeface="B Titr" panose="00000700000000000000" pitchFamily="2" charset="-78"/>
              </a:rPr>
              <a:t>شيردوشی:</a:t>
            </a:r>
            <a:endParaRPr lang="en-US" sz="4000" dirty="0">
              <a:solidFill>
                <a:srgbClr val="7030A0"/>
              </a:solidFill>
              <a:cs typeface="B Titr" panose="00000700000000000000" pitchFamily="2" charset="-78"/>
            </a:endParaRPr>
          </a:p>
        </p:txBody>
      </p:sp>
      <p:sp>
        <p:nvSpPr>
          <p:cNvPr id="3" name="Subtitle 2"/>
          <p:cNvSpPr>
            <a:spLocks noGrp="1"/>
          </p:cNvSpPr>
          <p:nvPr>
            <p:ph sz="quarter" idx="13"/>
          </p:nvPr>
        </p:nvSpPr>
        <p:spPr>
          <a:xfrm>
            <a:off x="5029200" y="1828800"/>
            <a:ext cx="6323450" cy="3158789"/>
          </a:xfrm>
        </p:spPr>
        <p:txBody>
          <a:bodyPr>
            <a:noAutofit/>
          </a:bodyPr>
          <a:lstStyle/>
          <a:p>
            <a:pPr marL="0" indent="0" algn="just" rtl="1">
              <a:lnSpc>
                <a:spcPct val="150000"/>
              </a:lnSpc>
              <a:buNone/>
            </a:pPr>
            <a:r>
              <a:rPr lang="fa-IR" sz="2800" b="1" dirty="0">
                <a:solidFill>
                  <a:srgbClr val="FF0066"/>
                </a:solidFill>
                <a:cs typeface="B Compset" panose="00000400000000000000" pitchFamily="2" charset="-78"/>
              </a:rPr>
              <a:t>رگولاتور</a:t>
            </a:r>
            <a:r>
              <a:rPr lang="fa-IR" sz="28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که در سه حالت ديافراگمی، فنری و وزنه‌ای است که در مواقعی که فشار خلاء بالا رفته باز می‌شود و مقداری هوا داخل خط خلاء می‌فرستد تا فشار زياد باعث آزار و اذيت دام نشود. </a:t>
            </a:r>
            <a:endParaRPr lang="fa-IR" b="1" dirty="0" smtClean="0">
              <a:solidFill>
                <a:schemeClr val="accent2">
                  <a:lumMod val="75000"/>
                </a:schemeClr>
              </a:solidFill>
              <a:cs typeface="B Compset" panose="00000400000000000000" pitchFamily="2" charset="-78"/>
            </a:endParaRPr>
          </a:p>
          <a:p>
            <a:pPr marL="0" indent="0" algn="just" rtl="1">
              <a:lnSpc>
                <a:spcPct val="150000"/>
              </a:lnSpc>
              <a:buNone/>
            </a:pPr>
            <a:r>
              <a:rPr lang="fa-IR" sz="2800" b="1" dirty="0">
                <a:solidFill>
                  <a:srgbClr val="FF0066"/>
                </a:solidFill>
                <a:cs typeface="B Compset" panose="00000400000000000000" pitchFamily="2" charset="-78"/>
              </a:rPr>
              <a:t>گیج خلاءسنج</a:t>
            </a:r>
            <a:r>
              <a:rPr lang="fa-IR" sz="2800" b="1" dirty="0" smtClean="0">
                <a:solidFill>
                  <a:srgbClr val="FF0066"/>
                </a:solidFill>
                <a:cs typeface="B Compset" panose="00000400000000000000" pitchFamily="2" charset="-78"/>
              </a:rPr>
              <a:t>:</a:t>
            </a:r>
          </a:p>
          <a:p>
            <a:pPr marL="0" indent="0" algn="just" rtl="1">
              <a:lnSpc>
                <a:spcPct val="150000"/>
              </a:lnSpc>
              <a:buNone/>
            </a:pPr>
            <a:r>
              <a:rPr lang="fa-IR" b="1" dirty="0">
                <a:solidFill>
                  <a:schemeClr val="accent2">
                    <a:lumMod val="75000"/>
                  </a:schemeClr>
                </a:solidFill>
                <a:cs typeface="B Compset" panose="00000400000000000000" pitchFamily="2" charset="-78"/>
              </a:rPr>
              <a:t>شبیه ساعتی است که در شبکه خط خلاء نصب شده است و مقدار خلاء را نشان می‌دهد. این صفحه بر حسب اینچ جیوه یا بر حسب پاسکال طبقه‌بندی شده است.</a:t>
            </a:r>
          </a:p>
        </p:txBody>
      </p:sp>
      <p:pic>
        <p:nvPicPr>
          <p:cNvPr id="4" name="Picture 3"/>
          <p:cNvPicPr>
            <a:picLocks noChangeAspect="1"/>
          </p:cNvPicPr>
          <p:nvPr/>
        </p:nvPicPr>
        <p:blipFill>
          <a:blip r:embed="rId2" cstate="print"/>
          <a:stretch>
            <a:fillRect/>
          </a:stretch>
        </p:blipFill>
        <p:spPr>
          <a:xfrm>
            <a:off x="863374" y="838200"/>
            <a:ext cx="3494314" cy="2308743"/>
          </a:xfrm>
          <a:prstGeom prst="rect">
            <a:avLst/>
          </a:prstGeom>
        </p:spPr>
      </p:pic>
      <p:pic>
        <p:nvPicPr>
          <p:cNvPr id="5" name="Picture 4"/>
          <p:cNvPicPr>
            <a:picLocks noChangeAspect="1"/>
          </p:cNvPicPr>
          <p:nvPr/>
        </p:nvPicPr>
        <p:blipFill>
          <a:blip r:embed="rId3" cstate="print"/>
          <a:stretch>
            <a:fillRect/>
          </a:stretch>
        </p:blipFill>
        <p:spPr>
          <a:xfrm>
            <a:off x="1377043" y="3276600"/>
            <a:ext cx="2466975" cy="2857500"/>
          </a:xfrm>
          <a:prstGeom prst="rect">
            <a:avLst/>
          </a:prstGeom>
        </p:spPr>
      </p:pic>
    </p:spTree>
    <p:extLst>
      <p:ext uri="{BB962C8B-B14F-4D97-AF65-F5344CB8AC3E}">
        <p14:creationId xmlns:p14="http://schemas.microsoft.com/office/powerpoint/2010/main" xmlns="" val="39394087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2.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3.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4.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5.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ppt/theme/themeOverride6.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themeOverride>
</file>

<file path=docProps/app.xml><?xml version="1.0" encoding="utf-8"?>
<Properties xmlns="http://schemas.openxmlformats.org/officeDocument/2006/extended-properties" xmlns:vt="http://schemas.openxmlformats.org/officeDocument/2006/docPropsVTypes">
  <Template/>
  <TotalTime>1427</TotalTime>
  <Words>1179</Words>
  <Application>Microsoft Office PowerPoint</Application>
  <PresentationFormat>Custom</PresentationFormat>
  <Paragraphs>64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Main Event</vt:lpstr>
      <vt:lpstr> به نام خدا درس: کاربرد و سرویس ماشین های دامپروری مدرس: مانی قنبری   اجزای دستگاه شیردوش   </vt:lpstr>
      <vt:lpstr>دستگاه شیردوشی</vt:lpstr>
      <vt:lpstr>اجزاء مختلف ماشينهای شيردوشی:</vt:lpstr>
      <vt:lpstr>ماشین‌های شیردوشی:</vt:lpstr>
      <vt:lpstr>هر ماشین شیردوشی از اجزاء اصلی زیر تشکیل شده است:</vt:lpstr>
      <vt:lpstr>اجزاء فرعی و کمکی ماشین‌های شیردوشی :</vt:lpstr>
      <vt:lpstr>اساس کار ماشین شیردوشی</vt:lpstr>
      <vt:lpstr>اجزاء مختلف يک ماشين شيردوشی:</vt:lpstr>
      <vt:lpstr>اجزاء مختلف يک ماشين شيردوشی:</vt:lpstr>
      <vt:lpstr>اجزاء مختلف يک ماشين شيردوشی:</vt:lpstr>
      <vt:lpstr>اجزاء مختلف يک ماشين شيردوشی:</vt:lpstr>
      <vt:lpstr>اجزاء مختلف يک ماشين شيردوشی:</vt:lpstr>
      <vt:lpstr>اجزاء مختلف يک ماشين شيردوشی:</vt:lpstr>
      <vt:lpstr>اجزاء مختلف يک ماشين شيردوشی:</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دلایل شروع جنگ</dc:title>
  <dc:creator>Hamed</dc:creator>
  <cp:lastModifiedBy>User</cp:lastModifiedBy>
  <cp:revision>415</cp:revision>
  <dcterms:created xsi:type="dcterms:W3CDTF">2006-08-16T00:00:00Z</dcterms:created>
  <dcterms:modified xsi:type="dcterms:W3CDTF">2020-03-05T11:20:09Z</dcterms:modified>
</cp:coreProperties>
</file>