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4"/>
  </p:notesMasterIdLst>
  <p:sldIdLst>
    <p:sldId id="258" r:id="rId2"/>
    <p:sldId id="259" r:id="rId3"/>
    <p:sldId id="257" r:id="rId4"/>
    <p:sldId id="260" r:id="rId5"/>
    <p:sldId id="261" r:id="rId6"/>
    <p:sldId id="262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335B0A8-D730-48E6-8F53-DA079E7B1FC4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94DF5C9-C00F-4DED-A774-4465048D4CE4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1788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6564904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1186921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167190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2026748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5798451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36758691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2398505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2375344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3100772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5396370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34491126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0605614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3965208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14885224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27069968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9194777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8E42E-1AD0-431B-98E0-09BE3D2C3AD0}" type="datetimeFigureOut">
              <a:rPr lang="fa-IR" smtClean="0"/>
              <a:pPr/>
              <a:t>07/11/1441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ABB1838-F9AC-44E7-82B6-DD872882233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="" xmlns:p14="http://schemas.microsoft.com/office/powerpoint/2010/main" val="58253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6670" y="708338"/>
            <a:ext cx="5924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b="1" dirty="0" smtClean="0">
                <a:solidFill>
                  <a:schemeClr val="bg1"/>
                </a:solidFill>
              </a:rPr>
              <a:t>1</a:t>
            </a:r>
            <a:endParaRPr lang="fa-IR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03120" y="875209"/>
            <a:ext cx="813816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600" dirty="0" smtClean="0">
                <a:cs typeface="+mj-cs"/>
              </a:rPr>
              <a:t>به نام خدا</a:t>
            </a:r>
          </a:p>
          <a:p>
            <a:pPr algn="ctr"/>
            <a:endParaRPr lang="fa-IR" sz="1600" dirty="0" smtClean="0">
              <a:cs typeface="+mj-cs"/>
            </a:endParaRPr>
          </a:p>
          <a:p>
            <a:pPr algn="ctr"/>
            <a:r>
              <a:rPr lang="fa-IR" sz="16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نام درس : </a:t>
            </a:r>
            <a:r>
              <a:rPr lang="fa-IR" sz="1600" b="1" dirty="0" smtClean="0">
                <a:solidFill>
                  <a:srgbClr val="0070C0"/>
                </a:solidFill>
                <a:cs typeface="+mj-cs"/>
              </a:rPr>
              <a:t>مکانیک تراکتور (جلسات ابتدایی)</a:t>
            </a:r>
          </a:p>
          <a:p>
            <a:pPr algn="ctr"/>
            <a:endParaRPr lang="fa-IR" sz="1600" dirty="0" smtClean="0">
              <a:cs typeface="+mj-cs"/>
            </a:endParaRPr>
          </a:p>
          <a:p>
            <a:pPr algn="ctr"/>
            <a:r>
              <a:rPr lang="fa-IR" sz="16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مدرس:  </a:t>
            </a:r>
            <a:r>
              <a:rPr lang="fa-IR" sz="1600" b="1" dirty="0" smtClean="0">
                <a:solidFill>
                  <a:schemeClr val="accent5">
                    <a:lumMod val="75000"/>
                  </a:schemeClr>
                </a:solidFill>
                <a:cs typeface="+mj-cs"/>
              </a:rPr>
              <a:t>مانی قنبری</a:t>
            </a:r>
          </a:p>
          <a:p>
            <a:pPr algn="ctr"/>
            <a:endParaRPr lang="fa-IR" sz="1600" b="1" dirty="0" smtClean="0">
              <a:cs typeface="+mj-cs"/>
            </a:endParaRPr>
          </a:p>
          <a:p>
            <a:pPr algn="ctr"/>
            <a:r>
              <a:rPr lang="fa-IR" sz="1400" b="1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منابع:</a:t>
            </a:r>
          </a:p>
          <a:p>
            <a:pPr algn="ctr"/>
            <a:r>
              <a:rPr lang="fa-IR" sz="16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1) کتاب مکانیک عملکرد تراکتوروادوات خاکورزی راس مک میلان ترجمه (علیرضا کیهانی –احمد طباطبایی فر)</a:t>
            </a:r>
          </a:p>
          <a:p>
            <a:pPr algn="ctr"/>
            <a:r>
              <a:rPr lang="fa-IR" sz="16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2) جزوه در درس مکانیک تراکتور-دانشگاه فنی حرفه ای</a:t>
            </a:r>
          </a:p>
          <a:p>
            <a:endParaRPr lang="fa-IR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a-IR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مکانیک ادوات خاکورزی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تعیین نیروی کششی و مقاومت غلتشی و به کشش مال بند و بازده کششی توسط وزن روی چرخ هاتعیین می شود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وزن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           مولفه وزن های استاتیکی       وزن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تراکتور</a:t>
            </a:r>
          </a:p>
          <a:p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             وزن های دینامیکی           وزن ادوات  </a:t>
            </a:r>
          </a:p>
          <a:p>
            <a:pPr algn="ctr"/>
            <a:r>
              <a:rPr lang="fa-IR" sz="1600" b="1" dirty="0" smtClean="0"/>
              <a:t> </a:t>
            </a:r>
          </a:p>
          <a:p>
            <a:pPr algn="ctr"/>
            <a:endParaRPr lang="fa-IR" sz="1600" dirty="0" smtClean="0"/>
          </a:p>
          <a:p>
            <a:pPr algn="ctr"/>
            <a:endParaRPr lang="fa-IR" sz="1600" dirty="0" smtClean="0"/>
          </a:p>
          <a:p>
            <a:pPr algn="ctr"/>
            <a:endParaRPr lang="fa-IR" sz="1600" dirty="0" smtClean="0"/>
          </a:p>
          <a:p>
            <a:pPr algn="ctr"/>
            <a:endParaRPr lang="fa-IR" sz="16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531428" y="5107578"/>
            <a:ext cx="3657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879771" y="5638799"/>
            <a:ext cx="3657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798603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New Doc 2020-03-04 16.25.49_4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972" r="10123" b="6407"/>
          <a:stretch>
            <a:fillRect/>
          </a:stretch>
        </p:blipFill>
        <p:spPr bwMode="auto">
          <a:xfrm>
            <a:off x="4389119" y="261256"/>
            <a:ext cx="5055327" cy="625710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New Doc 2020-03-04 16.25.49_5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115" t="2460" r="7584" b="4604"/>
          <a:stretch>
            <a:fillRect/>
          </a:stretch>
        </p:blipFill>
        <p:spPr bwMode="auto">
          <a:xfrm>
            <a:off x="4715690" y="496389"/>
            <a:ext cx="4480561" cy="570846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User\Desktop\New Doc 2020-03-04 16.25.49_6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10" t="3411" r="5708" b="5009"/>
          <a:stretch>
            <a:fillRect/>
          </a:stretch>
        </p:blipFill>
        <p:spPr bwMode="auto">
          <a:xfrm>
            <a:off x="3801292" y="640080"/>
            <a:ext cx="5656218" cy="582603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97792" y="231817"/>
            <a:ext cx="2369714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b="1" dirty="0" smtClean="0"/>
          </a:p>
          <a:p>
            <a:endParaRPr lang="fa-IR" b="1" dirty="0" smtClean="0"/>
          </a:p>
          <a:p>
            <a:endParaRPr lang="fa-IR" b="1" dirty="0" smtClean="0"/>
          </a:p>
          <a:p>
            <a:endParaRPr lang="fa-IR" b="1" dirty="0" smtClean="0"/>
          </a:p>
          <a:p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(هنگام کار با ادوات)</a:t>
            </a:r>
          </a:p>
          <a:p>
            <a:endParaRPr lang="fa-IR" b="1" dirty="0"/>
          </a:p>
          <a:p>
            <a:endParaRPr lang="fa-IR" b="1" dirty="0" smtClean="0"/>
          </a:p>
          <a:p>
            <a:endParaRPr lang="fa-IR" b="1" dirty="0"/>
          </a:p>
          <a:p>
            <a:endParaRPr lang="fa-IR" b="1" dirty="0" smtClean="0"/>
          </a:p>
          <a:p>
            <a:endParaRPr lang="fa-IR" b="1" dirty="0"/>
          </a:p>
        </p:txBody>
      </p:sp>
      <p:sp>
        <p:nvSpPr>
          <p:cNvPr id="5" name="Right Brace 4"/>
          <p:cNvSpPr/>
          <p:nvPr/>
        </p:nvSpPr>
        <p:spPr>
          <a:xfrm>
            <a:off x="9479034" y="940156"/>
            <a:ext cx="386366" cy="1184859"/>
          </a:xfrm>
          <a:prstGeom prst="righ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TextBox 5"/>
          <p:cNvSpPr txBox="1"/>
          <p:nvPr/>
        </p:nvSpPr>
        <p:spPr>
          <a:xfrm>
            <a:off x="5643154" y="506137"/>
            <a:ext cx="379927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a-IR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</a:rPr>
              <a:t>نیرو </a:t>
            </a: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</a:rPr>
              <a:t>های افقی در تحلیل </a:t>
            </a: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</a:rPr>
              <a:t>دینامیک</a:t>
            </a:r>
          </a:p>
          <a:p>
            <a:endParaRPr lang="fa-IR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a-IR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</a:rPr>
              <a:t>نیروهای عمومی </a:t>
            </a: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</a:rPr>
              <a:t>در تحلیل دینامیک</a:t>
            </a:r>
            <a:endParaRPr lang="fa-IR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618" y="1790163"/>
            <a:ext cx="9530366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نکته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: در یک وزن بهینه روی چرخ ها هرچه وزن دینامیک بیشتر تامین شود کمتر به وزن استاتیکی نیازاست و این معیار مقدمه ای بود برای دست یابی به تراکتور های سبک تر.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اتصال ادوات و مکانیک شاسی با در نظر گرفتن دو صفحه عمود بر هم قابل برسی است: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صفحه عمودی طولی تا خط مرکزی تراکتور که در آن نیروهای متقارن وزن واکنش های چرخ .نیروهای ادوات و... مورد برسی قرار خواهند گرفت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203" y="757421"/>
            <a:ext cx="38343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</a:t>
            </a:r>
            <a:endParaRPr lang="fa-IR" sz="28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76057" y="261257"/>
            <a:ext cx="4558937" cy="6662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اتصال ادوات و مکانیک شاسی تراکتور (کلیات) </a:t>
            </a: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28505288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79879" y="3315440"/>
            <a:ext cx="6858000" cy="23907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15921" y="347729"/>
            <a:ext cx="10200068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صفحه افقی: که در آن اثر </a:t>
            </a: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گشتاور </a:t>
            </a: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نیروهای </a:t>
            </a: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ادوات </a:t>
            </a: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</a:rPr>
              <a:t>که متقارن نیستند مانند خارج از مرکز بودن ادوات تمامی نیروهای کششی هنگام دور زدن که در میل کردن تراکتور و هدایت آن تاثیری می گذارد .</a:t>
            </a:r>
          </a:p>
          <a:p>
            <a:endParaRPr lang="fa-IR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sz="2000" b="1" dirty="0" smtClean="0">
                <a:solidFill>
                  <a:schemeClr val="accent2">
                    <a:lumMod val="75000"/>
                  </a:schemeClr>
                </a:solidFill>
              </a:rPr>
              <a:t>بررسی نیروهای وارد بر سامانه </a:t>
            </a:r>
            <a:r>
              <a:rPr lang="fa-IR" sz="2000" b="1" dirty="0" smtClean="0">
                <a:solidFill>
                  <a:schemeClr val="accent2">
                    <a:lumMod val="75000"/>
                  </a:schemeClr>
                </a:solidFill>
              </a:rPr>
              <a:t>های اتصال </a:t>
            </a:r>
            <a:r>
              <a:rPr lang="fa-IR" sz="20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endParaRPr lang="fa-I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الف-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زمانی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که عقب وسیله روی چرخ هاست</a:t>
            </a:r>
          </a:p>
          <a:p>
            <a:endParaRPr lang="fa-I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1- اتصال کشیدنی زمانی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که وسیله کاملا روی چرخ هاست</a:t>
            </a:r>
            <a:endParaRPr lang="fa-I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665167" y="5537915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373506" y="5525037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120480" y="5525037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19330" y="5525037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01911" y="5525037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10249" y="5525037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54193" y="5525037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49652" y="5512159"/>
            <a:ext cx="579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98386" y="721218"/>
            <a:ext cx="38343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3</a:t>
            </a:r>
            <a:endParaRPr lang="fa-I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17048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61223" y="1127640"/>
            <a:ext cx="5781675" cy="26193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70491" y="347730"/>
            <a:ext cx="62462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2- اتصال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کشیدنی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: زمانی که عقب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وسیله روی چرخ هاست: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69680" y="4070275"/>
            <a:ext cx="269094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ب- اتصال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نیمه سواری:</a:t>
            </a:r>
            <a:endParaRPr lang="fa-I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61223" y="4019550"/>
            <a:ext cx="5143500" cy="2838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31831" y="6335935"/>
            <a:ext cx="27947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نیروی که صفحه افقی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8031" y="6112632"/>
            <a:ext cx="156485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صفحه عمومی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113" y="698603"/>
            <a:ext cx="38343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endParaRPr lang="fa-I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849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8448" y="329549"/>
            <a:ext cx="7153275" cy="31337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45337" y="334851"/>
            <a:ext cx="18289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ج- اتصال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سوار </a:t>
            </a:r>
            <a:endParaRPr lang="fa-I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1191" y="2318196"/>
            <a:ext cx="12363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گشتاور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57633" y="3481815"/>
            <a:ext cx="311668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زنجیره های چهار عضوی: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1:دوبازوی پایینی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2:بازوی وسط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3بدنه ادوات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4شاسی تراکتور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8448" y="3863070"/>
            <a:ext cx="5839028" cy="294955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43623" y="4035813"/>
            <a:ext cx="165943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خط اثرویژه خاک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9894808">
            <a:off x="2367556" y="4942100"/>
            <a:ext cx="4674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v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Flowchart: Connector 11"/>
          <p:cNvSpPr/>
          <p:nvPr/>
        </p:nvSpPr>
        <p:spPr>
          <a:xfrm>
            <a:off x="2962142" y="5306096"/>
            <a:ext cx="248688" cy="188635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716" y="704183"/>
            <a:ext cx="38343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endParaRPr lang="fa-I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25185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49886" y="193183"/>
            <a:ext cx="46501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مکانیک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تراکتوروتحلیل پارامترهای مختلف</a:t>
            </a:r>
            <a:endParaRPr lang="fa-I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881093" y="1455313"/>
            <a:ext cx="1056068" cy="114621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443211" y="734096"/>
            <a:ext cx="12879" cy="1120462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30333" y="1815921"/>
            <a:ext cx="901521" cy="309093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01544" y="734096"/>
            <a:ext cx="12879" cy="1081825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88665" y="1828800"/>
            <a:ext cx="1017431" cy="399245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Connector 14"/>
          <p:cNvSpPr/>
          <p:nvPr/>
        </p:nvSpPr>
        <p:spPr>
          <a:xfrm>
            <a:off x="5177307" y="2028422"/>
            <a:ext cx="231820" cy="289775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4584879" y="377849"/>
            <a:ext cx="0" cy="70397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095482" y="377849"/>
            <a:ext cx="476518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095482" y="377849"/>
            <a:ext cx="0" cy="70397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095482" y="562515"/>
            <a:ext cx="489397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095482" y="729837"/>
            <a:ext cx="4893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4288665" y="562515"/>
            <a:ext cx="167425" cy="16732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4288665" y="2421228"/>
            <a:ext cx="1043189" cy="97879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185634" y="2318197"/>
            <a:ext cx="579549" cy="42500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3464417" y="729837"/>
            <a:ext cx="631065" cy="3519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84856" y="3593206"/>
            <a:ext cx="382502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 p</a:t>
            </a:r>
            <a:r>
              <a:rPr lang="fa-IR" sz="2800" dirty="0" smtClean="0">
                <a:solidFill>
                  <a:schemeClr val="accent2">
                    <a:lumMod val="75000"/>
                  </a:schemeClr>
                </a:solidFill>
              </a:rPr>
              <a:t>توان رمزی-توان مفید</a:t>
            </a:r>
            <a:endParaRPr lang="fa-I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765183" y="3925649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4322" y="2421228"/>
            <a:ext cx="368335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fa-IR" sz="2800" dirty="0" smtClean="0">
                <a:solidFill>
                  <a:schemeClr val="accent2">
                    <a:lumMod val="75000"/>
                  </a:schemeClr>
                </a:solidFill>
              </a:rPr>
              <a:t>توان اصطکاکی-تلفات</a:t>
            </a:r>
            <a:endParaRPr lang="fa-I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03054" y="2664394"/>
            <a:ext cx="6053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6061" y="1197324"/>
            <a:ext cx="329699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</a:rPr>
              <a:t>توان اندیکاتوری</a:t>
            </a:r>
            <a:endParaRPr lang="fa-IR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0914" y="61257"/>
            <a:ext cx="323903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 p</a:t>
            </a:r>
            <a:r>
              <a:rPr lang="fa-IR" sz="2400" dirty="0" smtClean="0">
                <a:solidFill>
                  <a:schemeClr val="accent2">
                    <a:lumMod val="75000"/>
                  </a:schemeClr>
                </a:solidFill>
              </a:rPr>
              <a:t>توان معادلات سوخت</a:t>
            </a:r>
            <a:endParaRPr lang="fa-I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459141" y="330411"/>
            <a:ext cx="2568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f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573525" y="346773"/>
            <a:ext cx="3007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4" name="Straight Arrow Connector 43"/>
          <p:cNvCxnSpPr>
            <a:endCxn id="40" idx="3"/>
          </p:cNvCxnSpPr>
          <p:nvPr/>
        </p:nvCxnSpPr>
        <p:spPr>
          <a:xfrm flipH="1" flipV="1">
            <a:off x="3779949" y="292090"/>
            <a:ext cx="405685" cy="30921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689294" y="1294327"/>
            <a:ext cx="84029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فلایویل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995834" y="1755682"/>
            <a:ext cx="65434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موتور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11323007" y="2165460"/>
            <a:ext cx="7679" cy="86041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0159866" y="3066323"/>
            <a:ext cx="218200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  گیربوکس </a:t>
            </a:r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دیفرانسل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11323006" y="3593206"/>
            <a:ext cx="7680" cy="862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0887630" y="4428975"/>
            <a:ext cx="87075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چرخ ها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11330686" y="4997003"/>
            <a:ext cx="0" cy="74697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0132114" y="5754797"/>
            <a:ext cx="217880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نیرو کششی مال بند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6" name="Arc 55"/>
          <p:cNvSpPr/>
          <p:nvPr/>
        </p:nvSpPr>
        <p:spPr>
          <a:xfrm rot="13491122">
            <a:off x="10052310" y="121338"/>
            <a:ext cx="4569693" cy="7044154"/>
          </a:xfrm>
          <a:prstGeom prst="arc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10547797" y="2028422"/>
            <a:ext cx="167426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0715223" y="2028422"/>
            <a:ext cx="0" cy="199623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-846786" y="4613641"/>
            <a:ext cx="462673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</a:rPr>
              <a:t>p=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fa-IR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</a:t>
            </a:r>
            <a:r>
              <a:rPr lang="fa-IR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br>
              <a:rPr lang="fa-IR" smtClean="0">
                <a:solidFill>
                  <a:schemeClr val="accent2">
                    <a:lumMod val="75000"/>
                  </a:schemeClr>
                </a:solidFill>
              </a:rPr>
            </a:br>
            <a:endParaRPr lang="fa-IR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854202" y="4665157"/>
            <a:ext cx="47320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endParaRPr lang="fa-IR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162525" y="4673674"/>
            <a:ext cx="49725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 e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 flipH="1">
            <a:off x="3361386" y="5080286"/>
            <a:ext cx="1298391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826471" y="5126585"/>
            <a:ext cx="44114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60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026650" y="4244309"/>
            <a:ext cx="76495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 . m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V="1">
            <a:off x="4659777" y="4428975"/>
            <a:ext cx="221316" cy="19844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67505" y="4596730"/>
            <a:ext cx="296876" cy="523220"/>
          </a:xfrm>
          <a:prstGeom prst="rect">
            <a:avLst/>
          </a:prstGeom>
          <a:blipFill rotWithShape="0">
            <a:blip r:embed="rId2" cstate="print"/>
            <a:stretch>
              <a:fillRect r="-2041"/>
            </a:stretch>
          </a:blipFill>
        </p:spPr>
        <p:txBody>
          <a:bodyPr/>
          <a:lstStyle/>
          <a:p>
            <a:r>
              <a:rPr lang="fa-IR">
                <a:solidFill>
                  <a:schemeClr val="accent2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3110" y="751788"/>
            <a:ext cx="38343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6</a:t>
            </a:r>
            <a:endParaRPr lang="fa-I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48931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0736"/>
          </a:xfrm>
        </p:spPr>
        <p:txBody>
          <a:bodyPr>
            <a:normAutofit/>
          </a:bodyPr>
          <a:lstStyle/>
          <a:p>
            <a:pPr algn="ctr"/>
            <a:r>
              <a:rPr lang="fa-IR" sz="1800" b="1" dirty="0" smtClean="0">
                <a:solidFill>
                  <a:schemeClr val="accent2">
                    <a:lumMod val="75000"/>
                  </a:schemeClr>
                </a:solidFill>
              </a:rPr>
              <a:t>اتصال ادوات و مکانیک شاسی تراکتور (جزئیات بیشتر)</a:t>
            </a:r>
            <a:endParaRPr lang="fa-IR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7" name="Picture 3" descr="C:\Users\User\Desktop\New Doc 2020-03-04 16.25.49_1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9091" b="6753"/>
          <a:stretch>
            <a:fillRect/>
          </a:stretch>
        </p:blipFill>
        <p:spPr bwMode="auto">
          <a:xfrm>
            <a:off x="2899953" y="1358537"/>
            <a:ext cx="7132321" cy="488550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New Doc 2020-03-04 16.25.49_2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0582" y="574767"/>
            <a:ext cx="7602583" cy="570846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New Doc 2020-03-04 16.25.49_3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4533"/>
          <a:stretch>
            <a:fillRect/>
          </a:stretch>
        </p:blipFill>
        <p:spPr bwMode="auto">
          <a:xfrm>
            <a:off x="4362994" y="324805"/>
            <a:ext cx="4402183" cy="578861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361</Words>
  <Application>Microsoft Office PowerPoint</Application>
  <PresentationFormat>Custom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Slide 1</vt:lpstr>
      <vt:lpstr>Slide 2</vt:lpstr>
      <vt:lpstr>Slide 3</vt:lpstr>
      <vt:lpstr>Slide 4</vt:lpstr>
      <vt:lpstr>Slide 5</vt:lpstr>
      <vt:lpstr>Slide 6</vt:lpstr>
      <vt:lpstr>اتصال ادوات و مکانیک شاسی تراکتور (جزئیات بیشتر)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09183785826</dc:creator>
  <cp:lastModifiedBy>User</cp:lastModifiedBy>
  <cp:revision>88</cp:revision>
  <dcterms:created xsi:type="dcterms:W3CDTF">2019-12-17T17:05:55Z</dcterms:created>
  <dcterms:modified xsi:type="dcterms:W3CDTF">2020-03-05T10:10:03Z</dcterms:modified>
</cp:coreProperties>
</file>