
<file path=[Content_Types].xml><?xml version="1.0" encoding="utf-8"?>
<Types xmlns="http://schemas.openxmlformats.org/package/2006/content-types">
  <Default Extension="mp3" ContentType="audio/mpeg"/>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902" r:id="rId1"/>
  </p:sldMasterIdLst>
  <p:sldIdLst>
    <p:sldId id="256" r:id="rId2"/>
    <p:sldId id="258" r:id="rId3"/>
    <p:sldId id="322" r:id="rId4"/>
    <p:sldId id="318" r:id="rId5"/>
    <p:sldId id="321" r:id="rId6"/>
    <p:sldId id="319" r:id="rId7"/>
    <p:sldId id="259" r:id="rId8"/>
    <p:sldId id="261" r:id="rId9"/>
    <p:sldId id="273" r:id="rId10"/>
    <p:sldId id="274" r:id="rId11"/>
    <p:sldId id="275" r:id="rId12"/>
    <p:sldId id="280" r:id="rId13"/>
    <p:sldId id="281" r:id="rId14"/>
    <p:sldId id="282" r:id="rId15"/>
    <p:sldId id="263" r:id="rId16"/>
    <p:sldId id="323" r:id="rId17"/>
    <p:sldId id="266" r:id="rId18"/>
    <p:sldId id="267" r:id="rId19"/>
    <p:sldId id="268" r:id="rId20"/>
    <p:sldId id="269" r:id="rId21"/>
    <p:sldId id="270" r:id="rId22"/>
    <p:sldId id="320" r:id="rId23"/>
    <p:sldId id="277" r:id="rId24"/>
    <p:sldId id="278" r:id="rId25"/>
    <p:sldId id="283" r:id="rId26"/>
    <p:sldId id="284" r:id="rId27"/>
    <p:sldId id="285" r:id="rId28"/>
    <p:sldId id="286" r:id="rId29"/>
    <p:sldId id="287" r:id="rId30"/>
    <p:sldId id="288" r:id="rId31"/>
    <p:sldId id="289" r:id="rId32"/>
    <p:sldId id="290" r:id="rId33"/>
    <p:sldId id="291" r:id="rId34"/>
    <p:sldId id="292" r:id="rId35"/>
    <p:sldId id="293" r:id="rId36"/>
    <p:sldId id="294" r:id="rId37"/>
    <p:sldId id="295" r:id="rId38"/>
    <p:sldId id="296" r:id="rId39"/>
    <p:sldId id="297" r:id="rId40"/>
    <p:sldId id="298" r:id="rId41"/>
    <p:sldId id="299" r:id="rId42"/>
    <p:sldId id="300" r:id="rId43"/>
    <p:sldId id="301" r:id="rId44"/>
    <p:sldId id="302" r:id="rId45"/>
    <p:sldId id="303" r:id="rId46"/>
    <p:sldId id="304" r:id="rId47"/>
    <p:sldId id="305" r:id="rId48"/>
    <p:sldId id="306" r:id="rId49"/>
    <p:sldId id="307" r:id="rId50"/>
    <p:sldId id="308" r:id="rId51"/>
    <p:sldId id="309" r:id="rId52"/>
    <p:sldId id="310" r:id="rId53"/>
    <p:sldId id="311" r:id="rId54"/>
    <p:sldId id="312" r:id="rId55"/>
    <p:sldId id="313" r:id="rId56"/>
    <p:sldId id="314" r:id="rId57"/>
    <p:sldId id="315" r:id="rId58"/>
    <p:sldId id="316" r:id="rId59"/>
    <p:sldId id="317" r:id="rId60"/>
    <p:sldId id="324" r:id="rId61"/>
  </p:sldIdLst>
  <p:sldSz cx="12192000" cy="6858000"/>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66"/>
    <a:srgbClr val="EAB200"/>
    <a:srgbClr val="3333FF"/>
    <a:srgbClr val="3AE1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0" autoAdjust="0"/>
    <p:restoredTop sz="94660"/>
  </p:normalViewPr>
  <p:slideViewPr>
    <p:cSldViewPr snapToGrid="0">
      <p:cViewPr varScale="1">
        <p:scale>
          <a:sx n="77" d="100"/>
          <a:sy n="77" d="100"/>
        </p:scale>
        <p:origin x="684"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fa-I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74576A6D-3A82-46B2-83BF-634F6327425D}" type="datetimeFigureOut">
              <a:rPr lang="fa-IR" smtClean="0"/>
              <a:pPr/>
              <a:t>1441/07/17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D1276EE0-F235-482B-9E14-11ACB911B53F}" type="slidenum">
              <a:rPr lang="fa-IR" smtClean="0"/>
              <a:pPr/>
              <a:t>‹#›</a:t>
            </a:fld>
            <a:endParaRPr lang="fa-IR"/>
          </a:p>
        </p:txBody>
      </p:sp>
    </p:spTree>
    <p:extLst>
      <p:ext uri="{BB962C8B-B14F-4D97-AF65-F5344CB8AC3E}">
        <p14:creationId xmlns:p14="http://schemas.microsoft.com/office/powerpoint/2010/main" val="18962541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74576A6D-3A82-46B2-83BF-634F6327425D}" type="datetimeFigureOut">
              <a:rPr lang="fa-IR" smtClean="0"/>
              <a:pPr/>
              <a:t>1441/07/17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D1276EE0-F235-482B-9E14-11ACB911B53F}" type="slidenum">
              <a:rPr lang="fa-IR" smtClean="0"/>
              <a:pPr/>
              <a:t>‹#›</a:t>
            </a:fld>
            <a:endParaRPr lang="fa-IR"/>
          </a:p>
        </p:txBody>
      </p:sp>
    </p:spTree>
    <p:extLst>
      <p:ext uri="{BB962C8B-B14F-4D97-AF65-F5344CB8AC3E}">
        <p14:creationId xmlns:p14="http://schemas.microsoft.com/office/powerpoint/2010/main" val="41092085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74576A6D-3A82-46B2-83BF-634F6327425D}" type="datetimeFigureOut">
              <a:rPr lang="fa-IR" smtClean="0"/>
              <a:pPr/>
              <a:t>1441/07/17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D1276EE0-F235-482B-9E14-11ACB911B53F}" type="slidenum">
              <a:rPr lang="fa-IR" smtClean="0"/>
              <a:pPr/>
              <a:t>‹#›</a:t>
            </a:fld>
            <a:endParaRPr lang="fa-IR"/>
          </a:p>
        </p:txBody>
      </p:sp>
    </p:spTree>
    <p:extLst>
      <p:ext uri="{BB962C8B-B14F-4D97-AF65-F5344CB8AC3E}">
        <p14:creationId xmlns:p14="http://schemas.microsoft.com/office/powerpoint/2010/main" val="20845711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74576A6D-3A82-46B2-83BF-634F6327425D}" type="datetimeFigureOut">
              <a:rPr lang="fa-IR" smtClean="0"/>
              <a:pPr/>
              <a:t>1441/07/17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D1276EE0-F235-482B-9E14-11ACB911B53F}" type="slidenum">
              <a:rPr lang="fa-IR" smtClean="0"/>
              <a:pPr/>
              <a:t>‹#›</a:t>
            </a:fld>
            <a:endParaRPr lang="fa-IR"/>
          </a:p>
        </p:txBody>
      </p:sp>
    </p:spTree>
    <p:extLst>
      <p:ext uri="{BB962C8B-B14F-4D97-AF65-F5344CB8AC3E}">
        <p14:creationId xmlns:p14="http://schemas.microsoft.com/office/powerpoint/2010/main" val="7128904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fa-I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4576A6D-3A82-46B2-83BF-634F6327425D}" type="datetimeFigureOut">
              <a:rPr lang="fa-IR" smtClean="0"/>
              <a:pPr/>
              <a:t>1441/07/17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D1276EE0-F235-482B-9E14-11ACB911B53F}" type="slidenum">
              <a:rPr lang="fa-IR" smtClean="0"/>
              <a:pPr/>
              <a:t>‹#›</a:t>
            </a:fld>
            <a:endParaRPr lang="fa-IR"/>
          </a:p>
        </p:txBody>
      </p:sp>
    </p:spTree>
    <p:extLst>
      <p:ext uri="{BB962C8B-B14F-4D97-AF65-F5344CB8AC3E}">
        <p14:creationId xmlns:p14="http://schemas.microsoft.com/office/powerpoint/2010/main" val="18774703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74576A6D-3A82-46B2-83BF-634F6327425D}" type="datetimeFigureOut">
              <a:rPr lang="fa-IR" smtClean="0"/>
              <a:pPr/>
              <a:t>1441/07/17</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D1276EE0-F235-482B-9E14-11ACB911B53F}" type="slidenum">
              <a:rPr lang="fa-IR" smtClean="0"/>
              <a:pPr/>
              <a:t>‹#›</a:t>
            </a:fld>
            <a:endParaRPr lang="fa-IR"/>
          </a:p>
        </p:txBody>
      </p:sp>
    </p:spTree>
    <p:extLst>
      <p:ext uri="{BB962C8B-B14F-4D97-AF65-F5344CB8AC3E}">
        <p14:creationId xmlns:p14="http://schemas.microsoft.com/office/powerpoint/2010/main" val="32849351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fa-I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74576A6D-3A82-46B2-83BF-634F6327425D}" type="datetimeFigureOut">
              <a:rPr lang="fa-IR" smtClean="0"/>
              <a:pPr/>
              <a:t>1441/07/17</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D1276EE0-F235-482B-9E14-11ACB911B53F}" type="slidenum">
              <a:rPr lang="fa-IR" smtClean="0"/>
              <a:pPr/>
              <a:t>‹#›</a:t>
            </a:fld>
            <a:endParaRPr lang="fa-IR"/>
          </a:p>
        </p:txBody>
      </p:sp>
    </p:spTree>
    <p:extLst>
      <p:ext uri="{BB962C8B-B14F-4D97-AF65-F5344CB8AC3E}">
        <p14:creationId xmlns:p14="http://schemas.microsoft.com/office/powerpoint/2010/main" val="34054650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74576A6D-3A82-46B2-83BF-634F6327425D}" type="datetimeFigureOut">
              <a:rPr lang="fa-IR" smtClean="0"/>
              <a:pPr/>
              <a:t>1441/07/17</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D1276EE0-F235-482B-9E14-11ACB911B53F}" type="slidenum">
              <a:rPr lang="fa-IR" smtClean="0"/>
              <a:pPr/>
              <a:t>‹#›</a:t>
            </a:fld>
            <a:endParaRPr lang="fa-IR"/>
          </a:p>
        </p:txBody>
      </p:sp>
    </p:spTree>
    <p:extLst>
      <p:ext uri="{BB962C8B-B14F-4D97-AF65-F5344CB8AC3E}">
        <p14:creationId xmlns:p14="http://schemas.microsoft.com/office/powerpoint/2010/main" val="10909681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576A6D-3A82-46B2-83BF-634F6327425D}" type="datetimeFigureOut">
              <a:rPr lang="fa-IR" smtClean="0"/>
              <a:pPr/>
              <a:t>1441/07/17</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D1276EE0-F235-482B-9E14-11ACB911B53F}" type="slidenum">
              <a:rPr lang="fa-IR" smtClean="0"/>
              <a:pPr/>
              <a:t>‹#›</a:t>
            </a:fld>
            <a:endParaRPr lang="fa-IR"/>
          </a:p>
        </p:txBody>
      </p:sp>
    </p:spTree>
    <p:extLst>
      <p:ext uri="{BB962C8B-B14F-4D97-AF65-F5344CB8AC3E}">
        <p14:creationId xmlns:p14="http://schemas.microsoft.com/office/powerpoint/2010/main" val="31866855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a-I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576A6D-3A82-46B2-83BF-634F6327425D}" type="datetimeFigureOut">
              <a:rPr lang="fa-IR" smtClean="0"/>
              <a:pPr/>
              <a:t>1441/07/17</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D1276EE0-F235-482B-9E14-11ACB911B53F}" type="slidenum">
              <a:rPr lang="fa-IR" smtClean="0"/>
              <a:pPr/>
              <a:t>‹#›</a:t>
            </a:fld>
            <a:endParaRPr lang="fa-IR"/>
          </a:p>
        </p:txBody>
      </p:sp>
    </p:spTree>
    <p:extLst>
      <p:ext uri="{BB962C8B-B14F-4D97-AF65-F5344CB8AC3E}">
        <p14:creationId xmlns:p14="http://schemas.microsoft.com/office/powerpoint/2010/main" val="39650864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a-I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576A6D-3A82-46B2-83BF-634F6327425D}" type="datetimeFigureOut">
              <a:rPr lang="fa-IR" smtClean="0"/>
              <a:pPr/>
              <a:t>1441/07/17</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D1276EE0-F235-482B-9E14-11ACB911B53F}" type="slidenum">
              <a:rPr lang="fa-IR" smtClean="0"/>
              <a:pPr/>
              <a:t>‹#›</a:t>
            </a:fld>
            <a:endParaRPr lang="fa-IR"/>
          </a:p>
        </p:txBody>
      </p:sp>
    </p:spTree>
    <p:extLst>
      <p:ext uri="{BB962C8B-B14F-4D97-AF65-F5344CB8AC3E}">
        <p14:creationId xmlns:p14="http://schemas.microsoft.com/office/powerpoint/2010/main" val="7281765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32000">
              <a:schemeClr val="accent4"/>
            </a:gs>
            <a:gs pos="53000">
              <a:srgbClr val="FFFF66"/>
            </a:gs>
            <a:gs pos="100000">
              <a:srgbClr val="3333FF"/>
            </a:gs>
          </a:gsLst>
          <a:path path="circle">
            <a:fillToRect l="50000" t="130000" r="50000" b="-3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74576A6D-3A82-46B2-83BF-634F6327425D}" type="datetimeFigureOut">
              <a:rPr lang="fa-IR" smtClean="0"/>
              <a:pPr/>
              <a:t>1441/07/17</a:t>
            </a:fld>
            <a:endParaRPr lang="fa-I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D1276EE0-F235-482B-9E14-11ACB911B53F}" type="slidenum">
              <a:rPr lang="fa-IR" smtClean="0"/>
              <a:pPr/>
              <a:t>‹#›</a:t>
            </a:fld>
            <a:endParaRPr lang="fa-IR"/>
          </a:p>
        </p:txBody>
      </p:sp>
    </p:spTree>
    <p:extLst>
      <p:ext uri="{BB962C8B-B14F-4D97-AF65-F5344CB8AC3E}">
        <p14:creationId xmlns:p14="http://schemas.microsoft.com/office/powerpoint/2010/main" val="1844178705"/>
      </p:ext>
    </p:extLst>
  </p:cSld>
  <p:clrMap bg1="lt1" tx1="dk1" bg2="lt2" tx2="dk2" accent1="accent1" accent2="accent2" accent3="accent3" accent4="accent4" accent5="accent5" accent6="accent6" hlink="hlink" folHlink="folHlink"/>
  <p:sldLayoutIdLst>
    <p:sldLayoutId id="2147483903" r:id="rId1"/>
    <p:sldLayoutId id="2147483904" r:id="rId2"/>
    <p:sldLayoutId id="2147483905" r:id="rId3"/>
    <p:sldLayoutId id="2147483906" r:id="rId4"/>
    <p:sldLayoutId id="2147483907" r:id="rId5"/>
    <p:sldLayoutId id="2147483908" r:id="rId6"/>
    <p:sldLayoutId id="2147483909" r:id="rId7"/>
    <p:sldLayoutId id="2147483910" r:id="rId8"/>
    <p:sldLayoutId id="2147483911" r:id="rId9"/>
    <p:sldLayoutId id="2147483912" r:id="rId10"/>
    <p:sldLayoutId id="2147483913"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 Target="slide4.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 Target="slide4.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 Target="slide4.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 Target="slide4.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 Target="slide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 Target="slide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 Target="slide4.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 Target="slide4.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 Target="slide4.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 Target="slide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1.mp3"/><Relationship Id="rId1" Type="http://schemas.microsoft.com/office/2007/relationships/media" Target="../media/media1.mp3"/><Relationship Id="rId6" Type="http://schemas.openxmlformats.org/officeDocument/2006/relationships/image" Target="../media/image4.png"/><Relationship Id="rId5" Type="http://schemas.openxmlformats.org/officeDocument/2006/relationships/image" Target="../media/image2.jpeg"/><Relationship Id="rId4" Type="http://schemas.openxmlformats.org/officeDocument/2006/relationships/image" Target="../media/image3.jpeg"/></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 Target="slide4.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 Target="slide4.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 Target="slide4.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 Target="slide4.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 Target="slide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 Target="slide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 Target="slide4.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 Target="slide4.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 Target="slide4.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 Target="slide4.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 Target="slide4.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 Target="slide4.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 Target="slide4.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 Target="slide4.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 Target="slide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 Target="slide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 Target="slide4.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 Target="slide4.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 Target="slide4.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 Target="slide4.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8" Type="http://schemas.openxmlformats.org/officeDocument/2006/relationships/slide" Target="slide18.xml"/><Relationship Id="rId3" Type="http://schemas.openxmlformats.org/officeDocument/2006/relationships/slide" Target="slide8.xml"/><Relationship Id="rId7" Type="http://schemas.openxmlformats.org/officeDocument/2006/relationships/slide" Target="slide15.xml"/><Relationship Id="rId2" Type="http://schemas.openxmlformats.org/officeDocument/2006/relationships/slide" Target="slide7.xml"/><Relationship Id="rId1" Type="http://schemas.openxmlformats.org/officeDocument/2006/relationships/slideLayout" Target="../slideLayouts/slideLayout1.xml"/><Relationship Id="rId6" Type="http://schemas.openxmlformats.org/officeDocument/2006/relationships/slide" Target="slide12.xml"/><Relationship Id="rId11" Type="http://schemas.openxmlformats.org/officeDocument/2006/relationships/image" Target="../media/image2.jpeg"/><Relationship Id="rId5" Type="http://schemas.openxmlformats.org/officeDocument/2006/relationships/slide" Target="slide10.xml"/><Relationship Id="rId10" Type="http://schemas.openxmlformats.org/officeDocument/2006/relationships/slide" Target="slide4.xml"/><Relationship Id="rId4" Type="http://schemas.openxmlformats.org/officeDocument/2006/relationships/slide" Target="slide9.xml"/><Relationship Id="rId9" Type="http://schemas.openxmlformats.org/officeDocument/2006/relationships/slide" Target="slide20.xml"/></Relationships>
</file>

<file path=ppt/slides/_rels/slide4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 Target="slide4.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 Target="slide4.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 Target="slide4.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 Target="slide4.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 Target="slide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 Target="slide4.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 Target="slide4.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 Target="slide4.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 Target="slide4.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 Target="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8" Type="http://schemas.openxmlformats.org/officeDocument/2006/relationships/slide" Target="slide56.xml"/><Relationship Id="rId3" Type="http://schemas.openxmlformats.org/officeDocument/2006/relationships/slide" Target="slide32.xml"/><Relationship Id="rId7" Type="http://schemas.openxmlformats.org/officeDocument/2006/relationships/slide" Target="slide52.xml"/><Relationship Id="rId12" Type="http://schemas.openxmlformats.org/officeDocument/2006/relationships/image" Target="../media/image2.jpeg"/><Relationship Id="rId2" Type="http://schemas.openxmlformats.org/officeDocument/2006/relationships/slide" Target="slide23.xml"/><Relationship Id="rId1" Type="http://schemas.openxmlformats.org/officeDocument/2006/relationships/slideLayout" Target="../slideLayouts/slideLayout1.xml"/><Relationship Id="rId6" Type="http://schemas.openxmlformats.org/officeDocument/2006/relationships/slide" Target="slide49.xml"/><Relationship Id="rId11" Type="http://schemas.openxmlformats.org/officeDocument/2006/relationships/slide" Target="slide4.xml"/><Relationship Id="rId5" Type="http://schemas.openxmlformats.org/officeDocument/2006/relationships/slide" Target="slide44.xml"/><Relationship Id="rId10" Type="http://schemas.openxmlformats.org/officeDocument/2006/relationships/slide" Target="slide59.xml"/><Relationship Id="rId4" Type="http://schemas.openxmlformats.org/officeDocument/2006/relationships/slide" Target="slide40.xml"/><Relationship Id="rId9" Type="http://schemas.openxmlformats.org/officeDocument/2006/relationships/slide" Target="slide58.xml"/></Relationships>
</file>

<file path=ppt/slides/_rels/slide5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 Target="slide4.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 Target="slide4.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 Target="slide4.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 Target="slide4.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 Target="slide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 Target="slide4.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 Target="slide4.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 Target="slide4.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 Target="slide4.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 Target="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 Target="slide4.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 Target="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 Target="slide4.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 Target="slide4.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 Target="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12759" y="449180"/>
            <a:ext cx="8758988" cy="5855368"/>
          </a:xfrm>
          <a:prstGeom prst="rect">
            <a:avLst/>
          </a:prstGeom>
        </p:spPr>
      </p:pic>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879041"/>
            <a:ext cx="1812759" cy="1978959"/>
          </a:xfrm>
          <a:prstGeom prst="rect">
            <a:avLst/>
          </a:prstGeom>
        </p:spPr>
      </p:pic>
    </p:spTree>
    <p:extLst>
      <p:ext uri="{BB962C8B-B14F-4D97-AF65-F5344CB8AC3E}">
        <p14:creationId xmlns:p14="http://schemas.microsoft.com/office/powerpoint/2010/main" val="3667273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fa-IR" b="1" dirty="0">
                <a:cs typeface="B Nazanin" panose="00000400000000000000" pitchFamily="2" charset="-78"/>
              </a:rPr>
              <a:t>چرا نام </a:t>
            </a:r>
            <a:r>
              <a:rPr lang="fa-IR" b="1" dirty="0" err="1">
                <a:cs typeface="B Nazanin" panose="00000400000000000000" pitchFamily="2" charset="-78"/>
              </a:rPr>
              <a:t>اين</a:t>
            </a:r>
            <a:r>
              <a:rPr lang="fa-IR" b="1" dirty="0">
                <a:cs typeface="B Nazanin" panose="00000400000000000000" pitchFamily="2" charset="-78"/>
              </a:rPr>
              <a:t> سوره </a:t>
            </a:r>
            <a:r>
              <a:rPr lang="fa-IR" b="1" dirty="0" err="1">
                <a:cs typeface="B Nazanin" panose="00000400000000000000" pitchFamily="2" charset="-78"/>
              </a:rPr>
              <a:t>فاتحة</a:t>
            </a:r>
            <a:r>
              <a:rPr lang="fa-IR" b="1" dirty="0">
                <a:cs typeface="B Nazanin" panose="00000400000000000000" pitchFamily="2" charset="-78"/>
              </a:rPr>
              <a:t> </a:t>
            </a:r>
            <a:r>
              <a:rPr lang="fa-IR" b="1" dirty="0" err="1">
                <a:cs typeface="B Nazanin" panose="00000400000000000000" pitchFamily="2" charset="-78"/>
              </a:rPr>
              <a:t>الكتاب</a:t>
            </a:r>
            <a:r>
              <a:rPr lang="fa-IR" b="1" dirty="0">
                <a:cs typeface="B Nazanin" panose="00000400000000000000" pitchFamily="2" charset="-78"/>
              </a:rPr>
              <a:t> است </a:t>
            </a:r>
            <a:r>
              <a:rPr lang="fa-IR" b="1" dirty="0" smtClean="0">
                <a:cs typeface="B Nazanin" panose="00000400000000000000" pitchFamily="2" charset="-78"/>
              </a:rPr>
              <a:t>؟</a:t>
            </a:r>
            <a:r>
              <a:rPr lang="fa-IR" b="1" dirty="0"/>
              <a:t/>
            </a:r>
            <a:br>
              <a:rPr lang="fa-IR" b="1" dirty="0"/>
            </a:br>
            <a:endParaRPr lang="fa-IR" dirty="0"/>
          </a:p>
        </p:txBody>
      </p:sp>
      <p:pic>
        <p:nvPicPr>
          <p:cNvPr id="3" name="Picture 2">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879041"/>
            <a:ext cx="1812759" cy="1978959"/>
          </a:xfrm>
          <a:prstGeom prst="rect">
            <a:avLst/>
          </a:prstGeom>
        </p:spPr>
      </p:pic>
    </p:spTree>
    <p:extLst>
      <p:ext uri="{BB962C8B-B14F-4D97-AF65-F5344CB8AC3E}">
        <p14:creationId xmlns:p14="http://schemas.microsoft.com/office/powerpoint/2010/main" val="27831338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53035" y="322729"/>
            <a:ext cx="10730753" cy="5822577"/>
          </a:xfrm>
        </p:spPr>
        <p:txBody>
          <a:bodyPr>
            <a:noAutofit/>
          </a:bodyPr>
          <a:lstStyle/>
          <a:p>
            <a:pPr algn="just"/>
            <a:r>
              <a:rPr lang="fa-IR" dirty="0">
                <a:cs typeface="B Nazanin" panose="00000400000000000000" pitchFamily="2" charset="-78"/>
              </a:rPr>
              <a:t>((</a:t>
            </a:r>
            <a:r>
              <a:rPr lang="fa-IR" dirty="0" err="1">
                <a:cs typeface="B Nazanin" panose="00000400000000000000" pitchFamily="2" charset="-78"/>
              </a:rPr>
              <a:t>فـاتحة</a:t>
            </a:r>
            <a:r>
              <a:rPr lang="fa-IR" dirty="0">
                <a:cs typeface="B Nazanin" panose="00000400000000000000" pitchFamily="2" charset="-78"/>
              </a:rPr>
              <a:t> </a:t>
            </a:r>
            <a:r>
              <a:rPr lang="fa-IR" dirty="0" err="1">
                <a:cs typeface="B Nazanin" panose="00000400000000000000" pitchFamily="2" charset="-78"/>
              </a:rPr>
              <a:t>الكتاب</a:t>
            </a:r>
            <a:r>
              <a:rPr lang="fa-IR" dirty="0">
                <a:cs typeface="B Nazanin" panose="00000400000000000000" pitchFamily="2" charset="-78"/>
              </a:rPr>
              <a:t>)) به </a:t>
            </a:r>
            <a:r>
              <a:rPr lang="fa-IR" dirty="0" err="1">
                <a:cs typeface="B Nazanin" panose="00000400000000000000" pitchFamily="2" charset="-78"/>
              </a:rPr>
              <a:t>معنى</a:t>
            </a:r>
            <a:r>
              <a:rPr lang="fa-IR" dirty="0">
                <a:cs typeface="B Nazanin" panose="00000400000000000000" pitchFamily="2" charset="-78"/>
              </a:rPr>
              <a:t> آغازگر </a:t>
            </a:r>
            <a:r>
              <a:rPr lang="fa-IR" dirty="0" err="1">
                <a:cs typeface="B Nazanin" panose="00000400000000000000" pitchFamily="2" charset="-78"/>
              </a:rPr>
              <a:t>كتاب</a:t>
            </a:r>
            <a:r>
              <a:rPr lang="fa-IR" dirty="0">
                <a:cs typeface="B Nazanin" panose="00000400000000000000" pitchFamily="2" charset="-78"/>
              </a:rPr>
              <a:t> (قرآن) است ، و از </a:t>
            </a:r>
            <a:r>
              <a:rPr lang="fa-IR" dirty="0" err="1">
                <a:cs typeface="B Nazanin" panose="00000400000000000000" pitchFamily="2" charset="-78"/>
              </a:rPr>
              <a:t>روايات</a:t>
            </a:r>
            <a:r>
              <a:rPr lang="fa-IR" dirty="0">
                <a:cs typeface="B Nazanin" panose="00000400000000000000" pitchFamily="2" charset="-78"/>
              </a:rPr>
              <a:t> استفاده </a:t>
            </a:r>
            <a:r>
              <a:rPr lang="fa-IR" dirty="0" err="1">
                <a:cs typeface="B Nazanin" panose="00000400000000000000" pitchFamily="2" charset="-78"/>
              </a:rPr>
              <a:t>مى</a:t>
            </a:r>
            <a:r>
              <a:rPr lang="fa-IR" dirty="0">
                <a:cs typeface="B Nazanin" panose="00000400000000000000" pitchFamily="2" charset="-78"/>
              </a:rPr>
              <a:t> شود </a:t>
            </a:r>
            <a:r>
              <a:rPr lang="fa-IR" dirty="0" err="1">
                <a:cs typeface="B Nazanin" panose="00000400000000000000" pitchFamily="2" charset="-78"/>
              </a:rPr>
              <a:t>كه</a:t>
            </a:r>
            <a:r>
              <a:rPr lang="fa-IR" dirty="0">
                <a:cs typeface="B Nazanin" panose="00000400000000000000" pitchFamily="2" charset="-78"/>
              </a:rPr>
              <a:t> </a:t>
            </a:r>
            <a:r>
              <a:rPr lang="fa-IR" dirty="0" err="1">
                <a:cs typeface="B Nazanin" panose="00000400000000000000" pitchFamily="2" charset="-78"/>
              </a:rPr>
              <a:t>اين</a:t>
            </a:r>
            <a:r>
              <a:rPr lang="fa-IR" dirty="0">
                <a:cs typeface="B Nazanin" panose="00000400000000000000" pitchFamily="2" charset="-78"/>
              </a:rPr>
              <a:t> سوره در زمان خود </a:t>
            </a:r>
            <a:r>
              <a:rPr lang="fa-IR" dirty="0" err="1">
                <a:cs typeface="B Nazanin" panose="00000400000000000000" pitchFamily="2" charset="-78"/>
              </a:rPr>
              <a:t>پيامبر</a:t>
            </a:r>
            <a:r>
              <a:rPr lang="fa-IR" dirty="0">
                <a:cs typeface="B Nazanin" panose="00000400000000000000" pitchFamily="2" charset="-78"/>
              </a:rPr>
              <a:t>(ص) </a:t>
            </a:r>
            <a:r>
              <a:rPr lang="fa-IR" dirty="0" err="1">
                <a:cs typeface="B Nazanin" panose="00000400000000000000" pitchFamily="2" charset="-78"/>
              </a:rPr>
              <a:t>نيز</a:t>
            </a:r>
            <a:r>
              <a:rPr lang="fa-IR" dirty="0">
                <a:cs typeface="B Nazanin" panose="00000400000000000000" pitchFamily="2" charset="-78"/>
              </a:rPr>
              <a:t> به </a:t>
            </a:r>
            <a:r>
              <a:rPr lang="fa-IR" dirty="0" err="1">
                <a:cs typeface="B Nazanin" panose="00000400000000000000" pitchFamily="2" charset="-78"/>
              </a:rPr>
              <a:t>همين</a:t>
            </a:r>
            <a:r>
              <a:rPr lang="fa-IR" dirty="0">
                <a:cs typeface="B Nazanin" panose="00000400000000000000" pitchFamily="2" charset="-78"/>
              </a:rPr>
              <a:t> نام شناخته </a:t>
            </a:r>
            <a:r>
              <a:rPr lang="fa-IR" dirty="0" err="1">
                <a:cs typeface="B Nazanin" panose="00000400000000000000" pitchFamily="2" charset="-78"/>
              </a:rPr>
              <a:t>مى</a:t>
            </a:r>
            <a:r>
              <a:rPr lang="fa-IR" dirty="0">
                <a:cs typeface="B Nazanin" panose="00000400000000000000" pitchFamily="2" charset="-78"/>
              </a:rPr>
              <a:t> شده است.</a:t>
            </a:r>
          </a:p>
          <a:p>
            <a:pPr algn="just"/>
            <a:r>
              <a:rPr lang="fa-IR" dirty="0">
                <a:cs typeface="B Nazanin" panose="00000400000000000000" pitchFamily="2" charset="-78"/>
              </a:rPr>
              <a:t>از </a:t>
            </a:r>
            <a:r>
              <a:rPr lang="fa-IR" dirty="0" err="1">
                <a:cs typeface="B Nazanin" panose="00000400000000000000" pitchFamily="2" charset="-78"/>
              </a:rPr>
              <a:t>ايـنـجـا</a:t>
            </a:r>
            <a:r>
              <a:rPr lang="fa-IR" dirty="0">
                <a:cs typeface="B Nazanin" panose="00000400000000000000" pitchFamily="2" charset="-78"/>
              </a:rPr>
              <a:t> </a:t>
            </a:r>
            <a:r>
              <a:rPr lang="fa-IR" dirty="0" err="1">
                <a:cs typeface="B Nazanin" panose="00000400000000000000" pitchFamily="2" charset="-78"/>
              </a:rPr>
              <a:t>دريـچه</a:t>
            </a:r>
            <a:r>
              <a:rPr lang="fa-IR" dirty="0">
                <a:cs typeface="B Nazanin" panose="00000400000000000000" pitchFamily="2" charset="-78"/>
              </a:rPr>
              <a:t> </a:t>
            </a:r>
            <a:r>
              <a:rPr lang="fa-IR" dirty="0" err="1">
                <a:cs typeface="B Nazanin" panose="00000400000000000000" pitchFamily="2" charset="-78"/>
              </a:rPr>
              <a:t>اى</a:t>
            </a:r>
            <a:r>
              <a:rPr lang="fa-IR" dirty="0">
                <a:cs typeface="B Nazanin" panose="00000400000000000000" pitchFamily="2" charset="-78"/>
              </a:rPr>
              <a:t> به </a:t>
            </a:r>
            <a:r>
              <a:rPr lang="fa-IR" dirty="0" err="1">
                <a:cs typeface="B Nazanin" panose="00000400000000000000" pitchFamily="2" charset="-78"/>
              </a:rPr>
              <a:t>سوى</a:t>
            </a:r>
            <a:r>
              <a:rPr lang="fa-IR" dirty="0">
                <a:cs typeface="B Nazanin" panose="00000400000000000000" pitchFamily="2" charset="-78"/>
              </a:rPr>
              <a:t> مساله </a:t>
            </a:r>
            <a:r>
              <a:rPr lang="fa-IR" dirty="0" err="1">
                <a:cs typeface="B Nazanin" panose="00000400000000000000" pitchFamily="2" charset="-78"/>
              </a:rPr>
              <a:t>مهمى</a:t>
            </a:r>
            <a:r>
              <a:rPr lang="fa-IR" dirty="0">
                <a:cs typeface="B Nazanin" panose="00000400000000000000" pitchFamily="2" charset="-78"/>
              </a:rPr>
              <a:t> از مسائل </a:t>
            </a:r>
            <a:r>
              <a:rPr lang="fa-IR" dirty="0" err="1">
                <a:cs typeface="B Nazanin" panose="00000400000000000000" pitchFamily="2" charset="-78"/>
              </a:rPr>
              <a:t>اسلامى</a:t>
            </a:r>
            <a:r>
              <a:rPr lang="fa-IR" dirty="0">
                <a:cs typeface="B Nazanin" panose="00000400000000000000" pitchFamily="2" charset="-78"/>
              </a:rPr>
              <a:t> گشوده </a:t>
            </a:r>
            <a:r>
              <a:rPr lang="fa-IR" dirty="0" err="1">
                <a:cs typeface="B Nazanin" panose="00000400000000000000" pitchFamily="2" charset="-78"/>
              </a:rPr>
              <a:t>مى</a:t>
            </a:r>
            <a:r>
              <a:rPr lang="fa-IR" dirty="0">
                <a:cs typeface="B Nazanin" panose="00000400000000000000" pitchFamily="2" charset="-78"/>
              </a:rPr>
              <a:t> شود </a:t>
            </a:r>
            <a:r>
              <a:rPr lang="fa-IR" dirty="0" err="1">
                <a:cs typeface="B Nazanin" panose="00000400000000000000" pitchFamily="2" charset="-78"/>
              </a:rPr>
              <a:t>وآن</a:t>
            </a:r>
            <a:r>
              <a:rPr lang="fa-IR" dirty="0">
                <a:cs typeface="B Nazanin" panose="00000400000000000000" pitchFamily="2" charset="-78"/>
              </a:rPr>
              <a:t> </a:t>
            </a:r>
            <a:r>
              <a:rPr lang="fa-IR" dirty="0" err="1">
                <a:cs typeface="B Nazanin" panose="00000400000000000000" pitchFamily="2" charset="-78"/>
              </a:rPr>
              <a:t>اينكه</a:t>
            </a:r>
            <a:r>
              <a:rPr lang="fa-IR" dirty="0">
                <a:cs typeface="B Nazanin" panose="00000400000000000000" pitchFamily="2" charset="-78"/>
              </a:rPr>
              <a:t> برخلاف </a:t>
            </a:r>
            <a:r>
              <a:rPr lang="fa-IR" dirty="0" err="1">
                <a:cs typeface="B Nazanin" panose="00000400000000000000" pitchFamily="2" charset="-78"/>
              </a:rPr>
              <a:t>آنـچـه</a:t>
            </a:r>
            <a:r>
              <a:rPr lang="fa-IR" dirty="0">
                <a:cs typeface="B Nazanin" panose="00000400000000000000" pitchFamily="2" charset="-78"/>
              </a:rPr>
              <a:t> در </a:t>
            </a:r>
            <a:r>
              <a:rPr lang="fa-IR" dirty="0" err="1">
                <a:cs typeface="B Nazanin" panose="00000400000000000000" pitchFamily="2" charset="-78"/>
              </a:rPr>
              <a:t>ميان</a:t>
            </a:r>
            <a:r>
              <a:rPr lang="fa-IR" dirty="0">
                <a:cs typeface="B Nazanin" panose="00000400000000000000" pitchFamily="2" charset="-78"/>
              </a:rPr>
              <a:t> </a:t>
            </a:r>
            <a:r>
              <a:rPr lang="fa-IR" dirty="0" err="1">
                <a:cs typeface="B Nazanin" panose="00000400000000000000" pitchFamily="2" charset="-78"/>
              </a:rPr>
              <a:t>گروهى</a:t>
            </a:r>
            <a:r>
              <a:rPr lang="fa-IR" dirty="0">
                <a:cs typeface="B Nazanin" panose="00000400000000000000" pitchFamily="2" charset="-78"/>
              </a:rPr>
              <a:t> مشهور است </a:t>
            </a:r>
            <a:r>
              <a:rPr lang="fa-IR" dirty="0" err="1">
                <a:cs typeface="B Nazanin" panose="00000400000000000000" pitchFamily="2" charset="-78"/>
              </a:rPr>
              <a:t>كه</a:t>
            </a:r>
            <a:r>
              <a:rPr lang="fa-IR" dirty="0">
                <a:cs typeface="B Nazanin" panose="00000400000000000000" pitchFamily="2" charset="-78"/>
              </a:rPr>
              <a:t> قرآن در عصر </a:t>
            </a:r>
            <a:r>
              <a:rPr lang="fa-IR" dirty="0" err="1">
                <a:cs typeface="B Nazanin" panose="00000400000000000000" pitchFamily="2" charset="-78"/>
              </a:rPr>
              <a:t>پيامبر</a:t>
            </a:r>
            <a:r>
              <a:rPr lang="fa-IR" dirty="0">
                <a:cs typeface="B Nazanin" panose="00000400000000000000" pitchFamily="2" charset="-78"/>
              </a:rPr>
              <a:t>(ص) به صورت </a:t>
            </a:r>
            <a:r>
              <a:rPr lang="fa-IR" dirty="0" err="1">
                <a:cs typeface="B Nazanin" panose="00000400000000000000" pitchFamily="2" charset="-78"/>
              </a:rPr>
              <a:t>پراكنده</a:t>
            </a:r>
            <a:r>
              <a:rPr lang="fa-IR" dirty="0">
                <a:cs typeface="B Nazanin" panose="00000400000000000000" pitchFamily="2" charset="-78"/>
              </a:rPr>
              <a:t> بود، بعد در زمان </a:t>
            </a:r>
            <a:r>
              <a:rPr lang="fa-IR" dirty="0" err="1">
                <a:cs typeface="B Nazanin" panose="00000400000000000000" pitchFamily="2" charset="-78"/>
              </a:rPr>
              <a:t>ابوبكر</a:t>
            </a:r>
            <a:r>
              <a:rPr lang="fa-IR" dirty="0">
                <a:cs typeface="B Nazanin" panose="00000400000000000000" pitchFamily="2" charset="-78"/>
              </a:rPr>
              <a:t> </a:t>
            </a:r>
            <a:r>
              <a:rPr lang="fa-IR" dirty="0" err="1">
                <a:cs typeface="B Nazanin" panose="00000400000000000000" pitchFamily="2" charset="-78"/>
              </a:rPr>
              <a:t>يا</a:t>
            </a:r>
            <a:r>
              <a:rPr lang="fa-IR" dirty="0">
                <a:cs typeface="B Nazanin" panose="00000400000000000000" pitchFamily="2" charset="-78"/>
              </a:rPr>
              <a:t> عمر </a:t>
            </a:r>
            <a:r>
              <a:rPr lang="fa-IR" dirty="0" err="1">
                <a:cs typeface="B Nazanin" panose="00000400000000000000" pitchFamily="2" charset="-78"/>
              </a:rPr>
              <a:t>يا</a:t>
            </a:r>
            <a:r>
              <a:rPr lang="fa-IR" dirty="0">
                <a:cs typeface="B Nazanin" panose="00000400000000000000" pitchFamily="2" charset="-78"/>
              </a:rPr>
              <a:t> عثمان جمع </a:t>
            </a:r>
            <a:r>
              <a:rPr lang="fa-IR" dirty="0" err="1">
                <a:cs typeface="B Nazanin" panose="00000400000000000000" pitchFamily="2" charset="-78"/>
              </a:rPr>
              <a:t>آورى</a:t>
            </a:r>
            <a:r>
              <a:rPr lang="fa-IR" dirty="0">
                <a:cs typeface="B Nazanin" panose="00000400000000000000" pitchFamily="2" charset="-78"/>
              </a:rPr>
              <a:t> شد، قرآن </a:t>
            </a:r>
            <a:r>
              <a:rPr lang="fa-IR" dirty="0" err="1">
                <a:cs typeface="B Nazanin" panose="00000400000000000000" pitchFamily="2" charset="-78"/>
              </a:rPr>
              <a:t>درزمان</a:t>
            </a:r>
            <a:r>
              <a:rPr lang="fa-IR" dirty="0">
                <a:cs typeface="B Nazanin" panose="00000400000000000000" pitchFamily="2" charset="-78"/>
              </a:rPr>
              <a:t> خود </a:t>
            </a:r>
            <a:r>
              <a:rPr lang="fa-IR" dirty="0" err="1">
                <a:cs typeface="B Nazanin" panose="00000400000000000000" pitchFamily="2" charset="-78"/>
              </a:rPr>
              <a:t>پيامبر</a:t>
            </a:r>
            <a:r>
              <a:rPr lang="fa-IR" dirty="0">
                <a:cs typeface="B Nazanin" panose="00000400000000000000" pitchFamily="2" charset="-78"/>
              </a:rPr>
              <a:t>(ص) به </a:t>
            </a:r>
            <a:r>
              <a:rPr lang="fa-IR" dirty="0" err="1">
                <a:cs typeface="B Nazanin" panose="00000400000000000000" pitchFamily="2" charset="-78"/>
              </a:rPr>
              <a:t>همين</a:t>
            </a:r>
            <a:r>
              <a:rPr lang="fa-IR" dirty="0">
                <a:cs typeface="B Nazanin" panose="00000400000000000000" pitchFamily="2" charset="-78"/>
              </a:rPr>
              <a:t> صورت امروز </a:t>
            </a:r>
            <a:r>
              <a:rPr lang="fa-IR" dirty="0" err="1">
                <a:cs typeface="B Nazanin" panose="00000400000000000000" pitchFamily="2" charset="-78"/>
              </a:rPr>
              <a:t>جـمع</a:t>
            </a:r>
            <a:r>
              <a:rPr lang="fa-IR" dirty="0">
                <a:cs typeface="B Nazanin" panose="00000400000000000000" pitchFamily="2" charset="-78"/>
              </a:rPr>
              <a:t> </a:t>
            </a:r>
            <a:r>
              <a:rPr lang="fa-IR" dirty="0" err="1">
                <a:cs typeface="B Nazanin" panose="00000400000000000000" pitchFamily="2" charset="-78"/>
              </a:rPr>
              <a:t>آورى</a:t>
            </a:r>
            <a:r>
              <a:rPr lang="fa-IR" dirty="0">
                <a:cs typeface="B Nazanin" panose="00000400000000000000" pitchFamily="2" charset="-78"/>
              </a:rPr>
              <a:t> شده بود و </a:t>
            </a:r>
            <a:r>
              <a:rPr lang="fa-IR" dirty="0" err="1">
                <a:cs typeface="B Nazanin" panose="00000400000000000000" pitchFamily="2" charset="-78"/>
              </a:rPr>
              <a:t>سرآغازش</a:t>
            </a:r>
            <a:r>
              <a:rPr lang="fa-IR" dirty="0">
                <a:cs typeface="B Nazanin" panose="00000400000000000000" pitchFamily="2" charset="-78"/>
              </a:rPr>
              <a:t> </a:t>
            </a:r>
            <a:r>
              <a:rPr lang="fa-IR" dirty="0" err="1">
                <a:cs typeface="B Nazanin" panose="00000400000000000000" pitchFamily="2" charset="-78"/>
              </a:rPr>
              <a:t>همين</a:t>
            </a:r>
            <a:r>
              <a:rPr lang="fa-IR" dirty="0">
                <a:cs typeface="B Nazanin" panose="00000400000000000000" pitchFamily="2" charset="-78"/>
              </a:rPr>
              <a:t> سوره حمد بوده است ، </a:t>
            </a:r>
            <a:r>
              <a:rPr lang="fa-IR" dirty="0" err="1">
                <a:cs typeface="B Nazanin" panose="00000400000000000000" pitchFamily="2" charset="-78"/>
              </a:rPr>
              <a:t>مدارك</a:t>
            </a:r>
            <a:r>
              <a:rPr lang="fa-IR" dirty="0">
                <a:cs typeface="B Nazanin" panose="00000400000000000000" pitchFamily="2" charset="-78"/>
              </a:rPr>
              <a:t> </a:t>
            </a:r>
            <a:r>
              <a:rPr lang="fa-IR" dirty="0" err="1">
                <a:cs typeface="B Nazanin" panose="00000400000000000000" pitchFamily="2" charset="-78"/>
              </a:rPr>
              <a:t>متعددى</a:t>
            </a:r>
            <a:r>
              <a:rPr lang="fa-IR" dirty="0">
                <a:cs typeface="B Nazanin" panose="00000400000000000000" pitchFamily="2" charset="-78"/>
              </a:rPr>
              <a:t> در دست است </a:t>
            </a:r>
            <a:r>
              <a:rPr lang="fa-IR" dirty="0" err="1">
                <a:cs typeface="B Nazanin" panose="00000400000000000000" pitchFamily="2" charset="-78"/>
              </a:rPr>
              <a:t>كه</a:t>
            </a:r>
            <a:r>
              <a:rPr lang="fa-IR" dirty="0">
                <a:cs typeface="B Nazanin" panose="00000400000000000000" pitchFamily="2" charset="-78"/>
              </a:rPr>
              <a:t> </a:t>
            </a:r>
            <a:r>
              <a:rPr lang="fa-IR" dirty="0" err="1">
                <a:cs typeface="B Nazanin" panose="00000400000000000000" pitchFamily="2" charset="-78"/>
              </a:rPr>
              <a:t>قـرآن</a:t>
            </a:r>
            <a:r>
              <a:rPr lang="fa-IR" dirty="0">
                <a:cs typeface="B Nazanin" panose="00000400000000000000" pitchFamily="2" charset="-78"/>
              </a:rPr>
              <a:t> </a:t>
            </a:r>
            <a:r>
              <a:rPr lang="fa-IR" dirty="0" err="1">
                <a:cs typeface="B Nazanin" panose="00000400000000000000" pitchFamily="2" charset="-78"/>
              </a:rPr>
              <a:t>بـه</a:t>
            </a:r>
            <a:r>
              <a:rPr lang="fa-IR" dirty="0">
                <a:cs typeface="B Nazanin" panose="00000400000000000000" pitchFamily="2" charset="-78"/>
              </a:rPr>
              <a:t> </a:t>
            </a:r>
            <a:r>
              <a:rPr lang="fa-IR" dirty="0" err="1">
                <a:cs typeface="B Nazanin" panose="00000400000000000000" pitchFamily="2" charset="-78"/>
              </a:rPr>
              <a:t>صـورت</a:t>
            </a:r>
            <a:r>
              <a:rPr lang="fa-IR" dirty="0">
                <a:cs typeface="B Nazanin" panose="00000400000000000000" pitchFamily="2" charset="-78"/>
              </a:rPr>
              <a:t> </a:t>
            </a:r>
            <a:r>
              <a:rPr lang="fa-IR" dirty="0" err="1">
                <a:cs typeface="B Nazanin" panose="00000400000000000000" pitchFamily="2" charset="-78"/>
              </a:rPr>
              <a:t>مـجـموعه</a:t>
            </a:r>
            <a:r>
              <a:rPr lang="fa-IR" dirty="0">
                <a:cs typeface="B Nazanin" panose="00000400000000000000" pitchFamily="2" charset="-78"/>
              </a:rPr>
              <a:t> </a:t>
            </a:r>
            <a:r>
              <a:rPr lang="fa-IR" dirty="0" err="1">
                <a:cs typeface="B Nazanin" panose="00000400000000000000" pitchFamily="2" charset="-78"/>
              </a:rPr>
              <a:t>اى</a:t>
            </a:r>
            <a:r>
              <a:rPr lang="fa-IR" dirty="0">
                <a:cs typeface="B Nazanin" panose="00000400000000000000" pitchFamily="2" charset="-78"/>
              </a:rPr>
              <a:t> </a:t>
            </a:r>
            <a:r>
              <a:rPr lang="fa-IR" dirty="0" err="1">
                <a:cs typeface="B Nazanin" panose="00000400000000000000" pitchFamily="2" charset="-78"/>
              </a:rPr>
              <a:t>كه</a:t>
            </a:r>
            <a:r>
              <a:rPr lang="fa-IR" dirty="0">
                <a:cs typeface="B Nazanin" panose="00000400000000000000" pitchFamily="2" charset="-78"/>
              </a:rPr>
              <a:t> در دست ماست در عصر </a:t>
            </a:r>
            <a:r>
              <a:rPr lang="fa-IR" dirty="0" err="1">
                <a:cs typeface="B Nazanin" panose="00000400000000000000" pitchFamily="2" charset="-78"/>
              </a:rPr>
              <a:t>پيامبر</a:t>
            </a:r>
            <a:r>
              <a:rPr lang="fa-IR" dirty="0">
                <a:cs typeface="B Nazanin" panose="00000400000000000000" pitchFamily="2" charset="-78"/>
              </a:rPr>
              <a:t>(ص) و به فرمان او جمع </a:t>
            </a:r>
            <a:r>
              <a:rPr lang="fa-IR" dirty="0" err="1">
                <a:cs typeface="B Nazanin" panose="00000400000000000000" pitchFamily="2" charset="-78"/>
              </a:rPr>
              <a:t>آورى</a:t>
            </a:r>
            <a:r>
              <a:rPr lang="fa-IR" dirty="0">
                <a:cs typeface="B Nazanin" panose="00000400000000000000" pitchFamily="2" charset="-78"/>
              </a:rPr>
              <a:t> </a:t>
            </a:r>
            <a:r>
              <a:rPr lang="fa-IR" dirty="0" err="1">
                <a:cs typeface="B Nazanin" panose="00000400000000000000" pitchFamily="2" charset="-78"/>
              </a:rPr>
              <a:t>شـده</a:t>
            </a:r>
            <a:r>
              <a:rPr lang="fa-IR" dirty="0">
                <a:cs typeface="B Nazanin" panose="00000400000000000000" pitchFamily="2" charset="-78"/>
              </a:rPr>
              <a:t> </a:t>
            </a:r>
            <a:r>
              <a:rPr lang="fa-IR" dirty="0" err="1">
                <a:cs typeface="B Nazanin" panose="00000400000000000000" pitchFamily="2" charset="-78"/>
              </a:rPr>
              <a:t>بـود</a:t>
            </a:r>
            <a:r>
              <a:rPr lang="fa-IR" dirty="0">
                <a:cs typeface="B Nazanin" panose="00000400000000000000" pitchFamily="2" charset="-78"/>
              </a:rPr>
              <a:t> ((</a:t>
            </a:r>
            <a:r>
              <a:rPr lang="fa-IR" dirty="0" err="1">
                <a:cs typeface="B Nazanin" panose="00000400000000000000" pitchFamily="2" charset="-78"/>
              </a:rPr>
              <a:t>عـلى</a:t>
            </a:r>
            <a:r>
              <a:rPr lang="fa-IR" dirty="0">
                <a:cs typeface="B Nazanin" panose="00000400000000000000" pitchFamily="2" charset="-78"/>
              </a:rPr>
              <a:t> بن </a:t>
            </a:r>
            <a:r>
              <a:rPr lang="fa-IR" dirty="0" err="1">
                <a:cs typeface="B Nazanin" panose="00000400000000000000" pitchFamily="2" charset="-78"/>
              </a:rPr>
              <a:t>ابراهيم</a:t>
            </a:r>
            <a:r>
              <a:rPr lang="fa-IR" dirty="0">
                <a:cs typeface="B Nazanin" panose="00000400000000000000" pitchFamily="2" charset="-78"/>
              </a:rPr>
              <a:t>)) از امام صادق (ع) نقل </a:t>
            </a:r>
            <a:r>
              <a:rPr lang="fa-IR" dirty="0" err="1">
                <a:cs typeface="B Nazanin" panose="00000400000000000000" pitchFamily="2" charset="-78"/>
              </a:rPr>
              <a:t>كرده</a:t>
            </a:r>
            <a:r>
              <a:rPr lang="fa-IR" dirty="0">
                <a:cs typeface="B Nazanin" panose="00000400000000000000" pitchFamily="2" charset="-78"/>
              </a:rPr>
              <a:t> </a:t>
            </a:r>
            <a:r>
              <a:rPr lang="fa-IR" dirty="0" err="1">
                <a:cs typeface="B Nazanin" panose="00000400000000000000" pitchFamily="2" charset="-78"/>
              </a:rPr>
              <a:t>كه</a:t>
            </a:r>
            <a:r>
              <a:rPr lang="fa-IR" dirty="0">
                <a:cs typeface="B Nazanin" panose="00000400000000000000" pitchFamily="2" charset="-78"/>
              </a:rPr>
              <a:t> رسول خدا(ص) به </a:t>
            </a:r>
            <a:r>
              <a:rPr lang="fa-IR" dirty="0" err="1">
                <a:cs typeface="B Nazanin" panose="00000400000000000000" pitchFamily="2" charset="-78"/>
              </a:rPr>
              <a:t>على</a:t>
            </a:r>
            <a:r>
              <a:rPr lang="fa-IR" dirty="0">
                <a:cs typeface="B Nazanin" panose="00000400000000000000" pitchFamily="2" charset="-78"/>
              </a:rPr>
              <a:t> (ع)فرمود: ((قرآن در قطعات </a:t>
            </a:r>
            <a:r>
              <a:rPr lang="fa-IR" dirty="0" err="1">
                <a:cs typeface="B Nazanin" panose="00000400000000000000" pitchFamily="2" charset="-78"/>
              </a:rPr>
              <a:t>حرير</a:t>
            </a:r>
            <a:r>
              <a:rPr lang="fa-IR" dirty="0">
                <a:cs typeface="B Nazanin" panose="00000400000000000000" pitchFamily="2" charset="-78"/>
              </a:rPr>
              <a:t> و </a:t>
            </a:r>
            <a:r>
              <a:rPr lang="fa-IR" dirty="0" err="1">
                <a:cs typeface="B Nazanin" panose="00000400000000000000" pitchFamily="2" charset="-78"/>
              </a:rPr>
              <a:t>كاغذ</a:t>
            </a:r>
            <a:r>
              <a:rPr lang="fa-IR" dirty="0">
                <a:cs typeface="B Nazanin" panose="00000400000000000000" pitchFamily="2" charset="-78"/>
              </a:rPr>
              <a:t> و امثال آن </a:t>
            </a:r>
            <a:r>
              <a:rPr lang="fa-IR" dirty="0" err="1">
                <a:cs typeface="B Nazanin" panose="00000400000000000000" pitchFamily="2" charset="-78"/>
              </a:rPr>
              <a:t>پراكنده</a:t>
            </a:r>
            <a:r>
              <a:rPr lang="fa-IR" dirty="0">
                <a:cs typeface="B Nazanin" panose="00000400000000000000" pitchFamily="2" charset="-78"/>
              </a:rPr>
              <a:t> است آن را جمع </a:t>
            </a:r>
            <a:r>
              <a:rPr lang="fa-IR" dirty="0" err="1">
                <a:cs typeface="B Nazanin" panose="00000400000000000000" pitchFamily="2" charset="-78"/>
              </a:rPr>
              <a:t>آورى</a:t>
            </a:r>
            <a:r>
              <a:rPr lang="fa-IR" dirty="0">
                <a:cs typeface="B Nazanin" panose="00000400000000000000" pitchFamily="2" charset="-78"/>
              </a:rPr>
              <a:t> </a:t>
            </a:r>
            <a:r>
              <a:rPr lang="fa-IR" dirty="0" err="1">
                <a:cs typeface="B Nazanin" panose="00000400000000000000" pitchFamily="2" charset="-78"/>
              </a:rPr>
              <a:t>كنيد</a:t>
            </a:r>
            <a:r>
              <a:rPr lang="fa-IR" dirty="0">
                <a:cs typeface="B Nazanin" panose="00000400000000000000" pitchFamily="2" charset="-78"/>
              </a:rPr>
              <a:t>)).</a:t>
            </a:r>
          </a:p>
          <a:p>
            <a:pPr algn="just"/>
            <a:r>
              <a:rPr lang="fa-IR" dirty="0" err="1">
                <a:cs typeface="B Nazanin" panose="00000400000000000000" pitchFamily="2" charset="-78"/>
              </a:rPr>
              <a:t>سـپـس</a:t>
            </a:r>
            <a:r>
              <a:rPr lang="fa-IR" dirty="0">
                <a:cs typeface="B Nazanin" panose="00000400000000000000" pitchFamily="2" charset="-78"/>
              </a:rPr>
              <a:t> اضافه </a:t>
            </a:r>
            <a:r>
              <a:rPr lang="fa-IR" dirty="0" err="1">
                <a:cs typeface="B Nazanin" panose="00000400000000000000" pitchFamily="2" charset="-78"/>
              </a:rPr>
              <a:t>مى</a:t>
            </a:r>
            <a:r>
              <a:rPr lang="fa-IR" dirty="0">
                <a:cs typeface="B Nazanin" panose="00000400000000000000" pitchFamily="2" charset="-78"/>
              </a:rPr>
              <a:t> </a:t>
            </a:r>
            <a:r>
              <a:rPr lang="fa-IR" dirty="0" err="1">
                <a:cs typeface="B Nazanin" panose="00000400000000000000" pitchFamily="2" charset="-78"/>
              </a:rPr>
              <a:t>كند</a:t>
            </a:r>
            <a:r>
              <a:rPr lang="fa-IR" dirty="0">
                <a:cs typeface="B Nazanin" panose="00000400000000000000" pitchFamily="2" charset="-78"/>
              </a:rPr>
              <a:t>: </a:t>
            </a:r>
            <a:r>
              <a:rPr lang="fa-IR" dirty="0" err="1">
                <a:cs typeface="B Nazanin" panose="00000400000000000000" pitchFamily="2" charset="-78"/>
              </a:rPr>
              <a:t>على</a:t>
            </a:r>
            <a:r>
              <a:rPr lang="fa-IR" dirty="0">
                <a:cs typeface="B Nazanin" panose="00000400000000000000" pitchFamily="2" charset="-78"/>
              </a:rPr>
              <a:t> (ع) از آن مجلس برخاست و آن را در پارچه </a:t>
            </a:r>
            <a:r>
              <a:rPr lang="fa-IR" dirty="0" err="1">
                <a:cs typeface="B Nazanin" panose="00000400000000000000" pitchFamily="2" charset="-78"/>
              </a:rPr>
              <a:t>زردرنگى</a:t>
            </a:r>
            <a:r>
              <a:rPr lang="fa-IR" dirty="0">
                <a:cs typeface="B Nazanin" panose="00000400000000000000" pitchFamily="2" charset="-78"/>
              </a:rPr>
              <a:t> جمع </a:t>
            </a:r>
            <a:r>
              <a:rPr lang="fa-IR" dirty="0" err="1">
                <a:cs typeface="B Nazanin" panose="00000400000000000000" pitchFamily="2" charset="-78"/>
              </a:rPr>
              <a:t>آورى</a:t>
            </a:r>
            <a:r>
              <a:rPr lang="fa-IR" dirty="0">
                <a:cs typeface="B Nazanin" panose="00000400000000000000" pitchFamily="2" charset="-78"/>
              </a:rPr>
              <a:t> نمود سپس بر آن مهر زد.</a:t>
            </a:r>
          </a:p>
          <a:p>
            <a:pPr algn="just"/>
            <a:r>
              <a:rPr lang="fa-IR" dirty="0">
                <a:cs typeface="B Nazanin" panose="00000400000000000000" pitchFamily="2" charset="-78"/>
              </a:rPr>
              <a:t>به علاوه </a:t>
            </a:r>
            <a:r>
              <a:rPr lang="fa-IR" dirty="0" err="1">
                <a:cs typeface="B Nazanin" panose="00000400000000000000" pitchFamily="2" charset="-78"/>
              </a:rPr>
              <a:t>حديث</a:t>
            </a:r>
            <a:r>
              <a:rPr lang="fa-IR" dirty="0">
                <a:cs typeface="B Nazanin" panose="00000400000000000000" pitchFamily="2" charset="-78"/>
              </a:rPr>
              <a:t> مشهور ((</a:t>
            </a:r>
            <a:r>
              <a:rPr lang="fa-IR" dirty="0" err="1">
                <a:cs typeface="B Nazanin" panose="00000400000000000000" pitchFamily="2" charset="-78"/>
              </a:rPr>
              <a:t>ثقلين</a:t>
            </a:r>
            <a:r>
              <a:rPr lang="fa-IR" dirty="0">
                <a:cs typeface="B Nazanin" panose="00000400000000000000" pitchFamily="2" charset="-78"/>
              </a:rPr>
              <a:t>)) </a:t>
            </a:r>
            <a:r>
              <a:rPr lang="fa-IR" dirty="0" err="1">
                <a:cs typeface="B Nazanin" panose="00000400000000000000" pitchFamily="2" charset="-78"/>
              </a:rPr>
              <a:t>كه</a:t>
            </a:r>
            <a:r>
              <a:rPr lang="fa-IR" dirty="0">
                <a:cs typeface="B Nazanin" panose="00000400000000000000" pitchFamily="2" charset="-78"/>
              </a:rPr>
              <a:t> </a:t>
            </a:r>
            <a:r>
              <a:rPr lang="fa-IR" dirty="0" err="1">
                <a:cs typeface="B Nazanin" panose="00000400000000000000" pitchFamily="2" charset="-78"/>
              </a:rPr>
              <a:t>شيعه</a:t>
            </a:r>
            <a:r>
              <a:rPr lang="fa-IR" dirty="0">
                <a:cs typeface="B Nazanin" panose="00000400000000000000" pitchFamily="2" charset="-78"/>
              </a:rPr>
              <a:t> و </a:t>
            </a:r>
            <a:r>
              <a:rPr lang="fa-IR" dirty="0" err="1">
                <a:cs typeface="B Nazanin" panose="00000400000000000000" pitchFamily="2" charset="-78"/>
              </a:rPr>
              <a:t>سنى</a:t>
            </a:r>
            <a:r>
              <a:rPr lang="fa-IR" dirty="0">
                <a:cs typeface="B Nazanin" panose="00000400000000000000" pitchFamily="2" charset="-78"/>
              </a:rPr>
              <a:t> آن را نقل </a:t>
            </a:r>
            <a:r>
              <a:rPr lang="fa-IR" dirty="0" err="1">
                <a:cs typeface="B Nazanin" panose="00000400000000000000" pitchFamily="2" charset="-78"/>
              </a:rPr>
              <a:t>كرده</a:t>
            </a:r>
            <a:r>
              <a:rPr lang="fa-IR" dirty="0">
                <a:cs typeface="B Nazanin" panose="00000400000000000000" pitchFamily="2" charset="-78"/>
              </a:rPr>
              <a:t> </a:t>
            </a:r>
            <a:r>
              <a:rPr lang="fa-IR" dirty="0" err="1">
                <a:cs typeface="B Nazanin" panose="00000400000000000000" pitchFamily="2" charset="-78"/>
              </a:rPr>
              <a:t>اند</a:t>
            </a:r>
            <a:r>
              <a:rPr lang="fa-IR" dirty="0">
                <a:cs typeface="B Nazanin" panose="00000400000000000000" pitchFamily="2" charset="-78"/>
              </a:rPr>
              <a:t> </a:t>
            </a:r>
            <a:r>
              <a:rPr lang="fa-IR" dirty="0" err="1">
                <a:cs typeface="B Nazanin" panose="00000400000000000000" pitchFamily="2" charset="-78"/>
              </a:rPr>
              <a:t>كه</a:t>
            </a:r>
            <a:r>
              <a:rPr lang="fa-IR" dirty="0">
                <a:cs typeface="B Nazanin" panose="00000400000000000000" pitchFamily="2" charset="-78"/>
              </a:rPr>
              <a:t> </a:t>
            </a:r>
            <a:r>
              <a:rPr lang="fa-IR" dirty="0" err="1">
                <a:cs typeface="B Nazanin" panose="00000400000000000000" pitchFamily="2" charset="-78"/>
              </a:rPr>
              <a:t>پيامبر</a:t>
            </a:r>
            <a:r>
              <a:rPr lang="fa-IR" dirty="0">
                <a:cs typeface="B Nazanin" panose="00000400000000000000" pitchFamily="2" charset="-78"/>
              </a:rPr>
              <a:t>(ص) فرمود من از </a:t>
            </a:r>
            <a:r>
              <a:rPr lang="fa-IR" dirty="0" err="1">
                <a:cs typeface="B Nazanin" panose="00000400000000000000" pitchFamily="2" charset="-78"/>
              </a:rPr>
              <a:t>مـيـان</a:t>
            </a:r>
            <a:r>
              <a:rPr lang="fa-IR" dirty="0">
                <a:cs typeface="B Nazanin" panose="00000400000000000000" pitchFamily="2" charset="-78"/>
              </a:rPr>
              <a:t> </a:t>
            </a:r>
            <a:r>
              <a:rPr lang="fa-IR" dirty="0" err="1">
                <a:cs typeface="B Nazanin" panose="00000400000000000000" pitchFamily="2" charset="-78"/>
              </a:rPr>
              <a:t>شـما</a:t>
            </a:r>
            <a:r>
              <a:rPr lang="fa-IR" dirty="0">
                <a:cs typeface="B Nazanin" panose="00000400000000000000" pitchFamily="2" charset="-78"/>
              </a:rPr>
              <a:t> </a:t>
            </a:r>
            <a:r>
              <a:rPr lang="fa-IR" dirty="0" err="1">
                <a:cs typeface="B Nazanin" panose="00000400000000000000" pitchFamily="2" charset="-78"/>
              </a:rPr>
              <a:t>مى</a:t>
            </a:r>
            <a:r>
              <a:rPr lang="fa-IR" dirty="0">
                <a:cs typeface="B Nazanin" panose="00000400000000000000" pitchFamily="2" charset="-78"/>
              </a:rPr>
              <a:t> روم و دو </a:t>
            </a:r>
            <a:r>
              <a:rPr lang="fa-IR" dirty="0" err="1">
                <a:cs typeface="B Nazanin" panose="00000400000000000000" pitchFamily="2" charset="-78"/>
              </a:rPr>
              <a:t>چيز</a:t>
            </a:r>
            <a:r>
              <a:rPr lang="fa-IR" dirty="0">
                <a:cs typeface="B Nazanin" panose="00000400000000000000" pitchFamily="2" charset="-78"/>
              </a:rPr>
              <a:t> گرانبها را به </a:t>
            </a:r>
            <a:r>
              <a:rPr lang="fa-IR" dirty="0" err="1">
                <a:cs typeface="B Nazanin" panose="00000400000000000000" pitchFamily="2" charset="-78"/>
              </a:rPr>
              <a:t>يادگار</a:t>
            </a:r>
            <a:r>
              <a:rPr lang="fa-IR" dirty="0">
                <a:cs typeface="B Nazanin" panose="00000400000000000000" pitchFamily="2" charset="-78"/>
              </a:rPr>
              <a:t> </a:t>
            </a:r>
            <a:r>
              <a:rPr lang="fa-IR" dirty="0" err="1">
                <a:cs typeface="B Nazanin" panose="00000400000000000000" pitchFamily="2" charset="-78"/>
              </a:rPr>
              <a:t>مى</a:t>
            </a:r>
            <a:r>
              <a:rPr lang="fa-IR" dirty="0">
                <a:cs typeface="B Nazanin" panose="00000400000000000000" pitchFamily="2" charset="-78"/>
              </a:rPr>
              <a:t> گذارم ((</a:t>
            </a:r>
            <a:r>
              <a:rPr lang="fa-IR" dirty="0" err="1">
                <a:cs typeface="B Nazanin" panose="00000400000000000000" pitchFamily="2" charset="-78"/>
              </a:rPr>
              <a:t>كتاب</a:t>
            </a:r>
            <a:r>
              <a:rPr lang="fa-IR" dirty="0">
                <a:cs typeface="B Nazanin" panose="00000400000000000000" pitchFamily="2" charset="-78"/>
              </a:rPr>
              <a:t> خدا)) و ((</a:t>
            </a:r>
            <a:r>
              <a:rPr lang="fa-IR" dirty="0" err="1">
                <a:cs typeface="B Nazanin" panose="00000400000000000000" pitchFamily="2" charset="-78"/>
              </a:rPr>
              <a:t>خاندانم</a:t>
            </a:r>
            <a:r>
              <a:rPr lang="fa-IR" dirty="0">
                <a:cs typeface="B Nazanin" panose="00000400000000000000" pitchFamily="2" charset="-78"/>
              </a:rPr>
              <a:t>)) خود نشان </a:t>
            </a:r>
            <a:r>
              <a:rPr lang="fa-IR" dirty="0" err="1">
                <a:cs typeface="B Nazanin" panose="00000400000000000000" pitchFamily="2" charset="-78"/>
              </a:rPr>
              <a:t>مى</a:t>
            </a:r>
            <a:r>
              <a:rPr lang="fa-IR" dirty="0">
                <a:cs typeface="B Nazanin" panose="00000400000000000000" pitchFamily="2" charset="-78"/>
              </a:rPr>
              <a:t> دهد </a:t>
            </a:r>
            <a:r>
              <a:rPr lang="fa-IR" dirty="0" err="1">
                <a:cs typeface="B Nazanin" panose="00000400000000000000" pitchFamily="2" charset="-78"/>
              </a:rPr>
              <a:t>كه</a:t>
            </a:r>
            <a:r>
              <a:rPr lang="fa-IR" dirty="0">
                <a:cs typeface="B Nazanin" panose="00000400000000000000" pitchFamily="2" charset="-78"/>
              </a:rPr>
              <a:t> قرآن به صورت </a:t>
            </a:r>
            <a:r>
              <a:rPr lang="fa-IR" dirty="0" err="1">
                <a:cs typeface="B Nazanin" panose="00000400000000000000" pitchFamily="2" charset="-78"/>
              </a:rPr>
              <a:t>يك</a:t>
            </a:r>
            <a:r>
              <a:rPr lang="fa-IR" dirty="0">
                <a:cs typeface="B Nazanin" panose="00000400000000000000" pitchFamily="2" charset="-78"/>
              </a:rPr>
              <a:t> </a:t>
            </a:r>
            <a:r>
              <a:rPr lang="fa-IR" dirty="0" err="1">
                <a:cs typeface="B Nazanin" panose="00000400000000000000" pitchFamily="2" charset="-78"/>
              </a:rPr>
              <a:t>كتاب</a:t>
            </a:r>
            <a:r>
              <a:rPr lang="fa-IR" dirty="0">
                <a:cs typeface="B Nazanin" panose="00000400000000000000" pitchFamily="2" charset="-78"/>
              </a:rPr>
              <a:t> جمع </a:t>
            </a:r>
            <a:r>
              <a:rPr lang="fa-IR" dirty="0" err="1">
                <a:cs typeface="B Nazanin" panose="00000400000000000000" pitchFamily="2" charset="-78"/>
              </a:rPr>
              <a:t>آورى</a:t>
            </a:r>
            <a:r>
              <a:rPr lang="fa-IR" dirty="0">
                <a:cs typeface="B Nazanin" panose="00000400000000000000" pitchFamily="2" charset="-78"/>
              </a:rPr>
              <a:t> شده بود.</a:t>
            </a:r>
          </a:p>
          <a:p>
            <a:pPr algn="just"/>
            <a:endParaRPr lang="fa-IR" dirty="0">
              <a:cs typeface="B Nazanin" panose="00000400000000000000" pitchFamily="2" charset="-78"/>
            </a:endParaRPr>
          </a:p>
        </p:txBody>
      </p:sp>
      <p:pic>
        <p:nvPicPr>
          <p:cNvPr id="4" name="Picture 3">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879041"/>
            <a:ext cx="1812759" cy="1978959"/>
          </a:xfrm>
          <a:prstGeom prst="rect">
            <a:avLst/>
          </a:prstGeom>
        </p:spPr>
      </p:pic>
    </p:spTree>
    <p:extLst>
      <p:ext uri="{BB962C8B-B14F-4D97-AF65-F5344CB8AC3E}">
        <p14:creationId xmlns:p14="http://schemas.microsoft.com/office/powerpoint/2010/main" val="33365346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40728"/>
            <a:ext cx="9144000" cy="1244319"/>
          </a:xfrm>
        </p:spPr>
        <p:txBody>
          <a:bodyPr>
            <a:normAutofit/>
          </a:bodyPr>
          <a:lstStyle/>
          <a:p>
            <a:r>
              <a:rPr lang="fa-IR" sz="3600" b="1" dirty="0"/>
              <a:t>و در پاسخ </a:t>
            </a:r>
            <a:r>
              <a:rPr lang="fa-IR" sz="3600" b="1" dirty="0" err="1"/>
              <a:t>اين</a:t>
            </a:r>
            <a:r>
              <a:rPr lang="fa-IR" sz="3600" b="1" dirty="0"/>
              <a:t> </a:t>
            </a:r>
            <a:r>
              <a:rPr lang="fa-IR" sz="3600" b="1" dirty="0" smtClean="0"/>
              <a:t>سؤال</a:t>
            </a:r>
            <a:endParaRPr lang="fa-IR" sz="3600" dirty="0"/>
          </a:p>
        </p:txBody>
      </p:sp>
      <p:sp>
        <p:nvSpPr>
          <p:cNvPr id="3" name="Subtitle 2"/>
          <p:cNvSpPr>
            <a:spLocks noGrp="1"/>
          </p:cNvSpPr>
          <p:nvPr>
            <p:ph type="subTitle" idx="1"/>
          </p:nvPr>
        </p:nvSpPr>
        <p:spPr>
          <a:xfrm>
            <a:off x="721895" y="1536738"/>
            <a:ext cx="10860505" cy="4559261"/>
          </a:xfrm>
        </p:spPr>
        <p:txBody>
          <a:bodyPr>
            <a:noAutofit/>
          </a:bodyPr>
          <a:lstStyle/>
          <a:p>
            <a:pPr algn="just"/>
            <a:r>
              <a:rPr lang="fa-IR" dirty="0" err="1">
                <a:cs typeface="B Nazanin" panose="00000400000000000000" pitchFamily="2" charset="-78"/>
              </a:rPr>
              <a:t>كـه</a:t>
            </a:r>
            <a:r>
              <a:rPr lang="fa-IR" dirty="0">
                <a:cs typeface="B Nazanin" panose="00000400000000000000" pitchFamily="2" charset="-78"/>
              </a:rPr>
              <a:t> در </a:t>
            </a:r>
            <a:r>
              <a:rPr lang="fa-IR" dirty="0" err="1">
                <a:cs typeface="B Nazanin" panose="00000400000000000000" pitchFamily="2" charset="-78"/>
              </a:rPr>
              <a:t>ميان</a:t>
            </a:r>
            <a:r>
              <a:rPr lang="fa-IR" dirty="0">
                <a:cs typeface="B Nazanin" panose="00000400000000000000" pitchFamily="2" charset="-78"/>
              </a:rPr>
              <a:t> </a:t>
            </a:r>
            <a:r>
              <a:rPr lang="fa-IR" dirty="0" err="1">
                <a:cs typeface="B Nazanin" panose="00000400000000000000" pitchFamily="2" charset="-78"/>
              </a:rPr>
              <a:t>گروهى</a:t>
            </a:r>
            <a:r>
              <a:rPr lang="fa-IR" dirty="0">
                <a:cs typeface="B Nazanin" panose="00000400000000000000" pitchFamily="2" charset="-78"/>
              </a:rPr>
              <a:t> از دانشمندان معروف است </a:t>
            </a:r>
            <a:r>
              <a:rPr lang="fa-IR" dirty="0" err="1">
                <a:cs typeface="B Nazanin" panose="00000400000000000000" pitchFamily="2" charset="-78"/>
              </a:rPr>
              <a:t>كه</a:t>
            </a:r>
            <a:r>
              <a:rPr lang="fa-IR" dirty="0">
                <a:cs typeface="B Nazanin" panose="00000400000000000000" pitchFamily="2" charset="-78"/>
              </a:rPr>
              <a:t> قرآن پس از </a:t>
            </a:r>
            <a:r>
              <a:rPr lang="fa-IR" dirty="0" err="1">
                <a:cs typeface="B Nazanin" panose="00000400000000000000" pitchFamily="2" charset="-78"/>
              </a:rPr>
              <a:t>پيامبرجمع</a:t>
            </a:r>
            <a:r>
              <a:rPr lang="fa-IR" dirty="0">
                <a:cs typeface="B Nazanin" panose="00000400000000000000" pitchFamily="2" charset="-78"/>
              </a:rPr>
              <a:t> </a:t>
            </a:r>
            <a:r>
              <a:rPr lang="fa-IR" dirty="0" err="1">
                <a:cs typeface="B Nazanin" panose="00000400000000000000" pitchFamily="2" charset="-78"/>
              </a:rPr>
              <a:t>آورى</a:t>
            </a:r>
            <a:r>
              <a:rPr lang="fa-IR" dirty="0">
                <a:cs typeface="B Nazanin" panose="00000400000000000000" pitchFamily="2" charset="-78"/>
              </a:rPr>
              <a:t> شده (به </a:t>
            </a:r>
            <a:r>
              <a:rPr lang="fa-IR" dirty="0" err="1">
                <a:cs typeface="B Nazanin" panose="00000400000000000000" pitchFamily="2" charset="-78"/>
              </a:rPr>
              <a:t>وسيله</a:t>
            </a:r>
            <a:r>
              <a:rPr lang="fa-IR" dirty="0">
                <a:cs typeface="B Nazanin" panose="00000400000000000000" pitchFamily="2" charset="-78"/>
              </a:rPr>
              <a:t> </a:t>
            </a:r>
            <a:r>
              <a:rPr lang="fa-IR" dirty="0" err="1">
                <a:cs typeface="B Nazanin" panose="00000400000000000000" pitchFamily="2" charset="-78"/>
              </a:rPr>
              <a:t>عـلـى</a:t>
            </a:r>
            <a:r>
              <a:rPr lang="fa-IR" dirty="0">
                <a:cs typeface="B Nazanin" panose="00000400000000000000" pitchFamily="2" charset="-78"/>
              </a:rPr>
              <a:t> (ع) </a:t>
            </a:r>
            <a:r>
              <a:rPr lang="fa-IR" dirty="0" err="1">
                <a:cs typeface="B Nazanin" panose="00000400000000000000" pitchFamily="2" charset="-78"/>
              </a:rPr>
              <a:t>يـا</a:t>
            </a:r>
            <a:r>
              <a:rPr lang="fa-IR" dirty="0">
                <a:cs typeface="B Nazanin" panose="00000400000000000000" pitchFamily="2" charset="-78"/>
              </a:rPr>
              <a:t> </a:t>
            </a:r>
            <a:r>
              <a:rPr lang="fa-IR" dirty="0" err="1">
                <a:cs typeface="B Nazanin" panose="00000400000000000000" pitchFamily="2" charset="-78"/>
              </a:rPr>
              <a:t>كسان</a:t>
            </a:r>
            <a:r>
              <a:rPr lang="fa-IR" dirty="0">
                <a:cs typeface="B Nazanin" panose="00000400000000000000" pitchFamily="2" charset="-78"/>
              </a:rPr>
              <a:t> </a:t>
            </a:r>
            <a:r>
              <a:rPr lang="fa-IR" dirty="0" err="1">
                <a:cs typeface="B Nazanin" panose="00000400000000000000" pitchFamily="2" charset="-78"/>
              </a:rPr>
              <a:t>ديگر</a:t>
            </a:r>
            <a:r>
              <a:rPr lang="fa-IR" dirty="0">
                <a:cs typeface="B Nazanin" panose="00000400000000000000" pitchFamily="2" charset="-78"/>
              </a:rPr>
              <a:t>) </a:t>
            </a:r>
            <a:r>
              <a:rPr lang="fa-IR" dirty="0" err="1">
                <a:cs typeface="B Nazanin" panose="00000400000000000000" pitchFamily="2" charset="-78"/>
              </a:rPr>
              <a:t>بايد</a:t>
            </a:r>
            <a:r>
              <a:rPr lang="fa-IR" dirty="0">
                <a:cs typeface="B Nazanin" panose="00000400000000000000" pitchFamily="2" charset="-78"/>
              </a:rPr>
              <a:t> گفت : </a:t>
            </a:r>
            <a:r>
              <a:rPr lang="fa-IR" dirty="0" err="1">
                <a:cs typeface="B Nazanin" panose="00000400000000000000" pitchFamily="2" charset="-78"/>
              </a:rPr>
              <a:t>قرآنى</a:t>
            </a:r>
            <a:r>
              <a:rPr lang="fa-IR" dirty="0">
                <a:cs typeface="B Nazanin" panose="00000400000000000000" pitchFamily="2" charset="-78"/>
              </a:rPr>
              <a:t> </a:t>
            </a:r>
            <a:r>
              <a:rPr lang="fa-IR" dirty="0" err="1">
                <a:cs typeface="B Nazanin" panose="00000400000000000000" pitchFamily="2" charset="-78"/>
              </a:rPr>
              <a:t>كه</a:t>
            </a:r>
            <a:r>
              <a:rPr lang="fa-IR" dirty="0">
                <a:cs typeface="B Nazanin" panose="00000400000000000000" pitchFamily="2" charset="-78"/>
              </a:rPr>
              <a:t> </a:t>
            </a:r>
            <a:r>
              <a:rPr lang="fa-IR" dirty="0" err="1">
                <a:cs typeface="B Nazanin" panose="00000400000000000000" pitchFamily="2" charset="-78"/>
              </a:rPr>
              <a:t>على</a:t>
            </a:r>
            <a:r>
              <a:rPr lang="fa-IR" dirty="0">
                <a:cs typeface="B Nazanin" panose="00000400000000000000" pitchFamily="2" charset="-78"/>
              </a:rPr>
              <a:t> (ع)جمع </a:t>
            </a:r>
            <a:r>
              <a:rPr lang="fa-IR" dirty="0" err="1">
                <a:cs typeface="B Nazanin" panose="00000400000000000000" pitchFamily="2" charset="-78"/>
              </a:rPr>
              <a:t>آورى</a:t>
            </a:r>
            <a:r>
              <a:rPr lang="fa-IR" dirty="0">
                <a:cs typeface="B Nazanin" panose="00000400000000000000" pitchFamily="2" charset="-78"/>
              </a:rPr>
              <a:t> </a:t>
            </a:r>
            <a:r>
              <a:rPr lang="fa-IR" dirty="0" err="1">
                <a:cs typeface="B Nazanin" panose="00000400000000000000" pitchFamily="2" charset="-78"/>
              </a:rPr>
              <a:t>كرد</a:t>
            </a:r>
            <a:r>
              <a:rPr lang="fa-IR" dirty="0">
                <a:cs typeface="B Nazanin" panose="00000400000000000000" pitchFamily="2" charset="-78"/>
              </a:rPr>
              <a:t> تنها خود قرآن نبود </a:t>
            </a:r>
            <a:r>
              <a:rPr lang="fa-IR" dirty="0" err="1">
                <a:cs typeface="B Nazanin" panose="00000400000000000000" pitchFamily="2" charset="-78"/>
              </a:rPr>
              <a:t>بلكه</a:t>
            </a:r>
            <a:r>
              <a:rPr lang="fa-IR" dirty="0">
                <a:cs typeface="B Nazanin" panose="00000400000000000000" pitchFamily="2" charset="-78"/>
              </a:rPr>
              <a:t> مجموعه </a:t>
            </a:r>
            <a:r>
              <a:rPr lang="fa-IR" dirty="0" err="1">
                <a:cs typeface="B Nazanin" panose="00000400000000000000" pitchFamily="2" charset="-78"/>
              </a:rPr>
              <a:t>اى</a:t>
            </a:r>
            <a:r>
              <a:rPr lang="fa-IR" dirty="0">
                <a:cs typeface="B Nazanin" panose="00000400000000000000" pitchFamily="2" charset="-78"/>
              </a:rPr>
              <a:t> بود از قرآن و </a:t>
            </a:r>
            <a:r>
              <a:rPr lang="fa-IR" dirty="0" err="1">
                <a:cs typeface="B Nazanin" panose="00000400000000000000" pitchFamily="2" charset="-78"/>
              </a:rPr>
              <a:t>تفسير</a:t>
            </a:r>
            <a:r>
              <a:rPr lang="fa-IR" dirty="0">
                <a:cs typeface="B Nazanin" panose="00000400000000000000" pitchFamily="2" charset="-78"/>
              </a:rPr>
              <a:t> و شان نزول </a:t>
            </a:r>
            <a:r>
              <a:rPr lang="fa-IR" dirty="0" err="1">
                <a:cs typeface="B Nazanin" panose="00000400000000000000" pitchFamily="2" charset="-78"/>
              </a:rPr>
              <a:t>آيات</a:t>
            </a:r>
            <a:r>
              <a:rPr lang="fa-IR" dirty="0">
                <a:cs typeface="B Nazanin" panose="00000400000000000000" pitchFamily="2" charset="-78"/>
              </a:rPr>
              <a:t> و مانند آن.</a:t>
            </a:r>
          </a:p>
          <a:p>
            <a:pPr algn="just"/>
            <a:r>
              <a:rPr lang="fa-IR" dirty="0">
                <a:cs typeface="B Nazanin" panose="00000400000000000000" pitchFamily="2" charset="-78"/>
              </a:rPr>
              <a:t>(</a:t>
            </a:r>
            <a:r>
              <a:rPr lang="fa-IR" dirty="0" err="1">
                <a:cs typeface="B Nazanin" panose="00000400000000000000" pitchFamily="2" charset="-78"/>
              </a:rPr>
              <a:t>آيـه</a:t>
            </a:r>
            <a:r>
              <a:rPr lang="fa-IR" dirty="0">
                <a:cs typeface="B Nazanin" panose="00000400000000000000" pitchFamily="2" charset="-78"/>
              </a:rPr>
              <a:t> 1) ـ </a:t>
            </a:r>
            <a:r>
              <a:rPr lang="fa-IR" dirty="0" err="1">
                <a:cs typeface="B Nazanin" panose="00000400000000000000" pitchFamily="2" charset="-78"/>
              </a:rPr>
              <a:t>ميان</a:t>
            </a:r>
            <a:r>
              <a:rPr lang="fa-IR" dirty="0">
                <a:cs typeface="B Nazanin" panose="00000400000000000000" pitchFamily="2" charset="-78"/>
              </a:rPr>
              <a:t> همه مردم جهان رسم است </a:t>
            </a:r>
            <a:r>
              <a:rPr lang="fa-IR" dirty="0" err="1">
                <a:cs typeface="B Nazanin" panose="00000400000000000000" pitchFamily="2" charset="-78"/>
              </a:rPr>
              <a:t>كه</a:t>
            </a:r>
            <a:r>
              <a:rPr lang="fa-IR" dirty="0">
                <a:cs typeface="B Nazanin" panose="00000400000000000000" pitchFamily="2" charset="-78"/>
              </a:rPr>
              <a:t> </a:t>
            </a:r>
            <a:r>
              <a:rPr lang="fa-IR" dirty="0" err="1">
                <a:cs typeface="B Nazanin" panose="00000400000000000000" pitchFamily="2" charset="-78"/>
              </a:rPr>
              <a:t>هركار</a:t>
            </a:r>
            <a:r>
              <a:rPr lang="fa-IR" dirty="0">
                <a:cs typeface="B Nazanin" panose="00000400000000000000" pitchFamily="2" charset="-78"/>
              </a:rPr>
              <a:t> مهم و پر </a:t>
            </a:r>
            <a:r>
              <a:rPr lang="fa-IR" dirty="0" err="1">
                <a:cs typeface="B Nazanin" panose="00000400000000000000" pitchFamily="2" charset="-78"/>
              </a:rPr>
              <a:t>ارزشى</a:t>
            </a:r>
            <a:r>
              <a:rPr lang="fa-IR" dirty="0">
                <a:cs typeface="B Nazanin" panose="00000400000000000000" pitchFamily="2" charset="-78"/>
              </a:rPr>
              <a:t> را به نام </a:t>
            </a:r>
            <a:r>
              <a:rPr lang="fa-IR" dirty="0" err="1">
                <a:cs typeface="B Nazanin" panose="00000400000000000000" pitchFamily="2" charset="-78"/>
              </a:rPr>
              <a:t>بزرگى</a:t>
            </a:r>
            <a:r>
              <a:rPr lang="fa-IR" dirty="0">
                <a:cs typeface="B Nazanin" panose="00000400000000000000" pitchFamily="2" charset="-78"/>
              </a:rPr>
              <a:t> از بزرگان </a:t>
            </a:r>
            <a:r>
              <a:rPr lang="fa-IR" dirty="0" err="1">
                <a:cs typeface="B Nazanin" panose="00000400000000000000" pitchFamily="2" charset="-78"/>
              </a:rPr>
              <a:t>آغـاز</a:t>
            </a:r>
            <a:r>
              <a:rPr lang="fa-IR" dirty="0">
                <a:cs typeface="B Nazanin" panose="00000400000000000000" pitchFamily="2" charset="-78"/>
              </a:rPr>
              <a:t> </a:t>
            </a:r>
            <a:r>
              <a:rPr lang="fa-IR" dirty="0" err="1">
                <a:cs typeface="B Nazanin" panose="00000400000000000000" pitchFamily="2" charset="-78"/>
              </a:rPr>
              <a:t>مى</a:t>
            </a:r>
            <a:r>
              <a:rPr lang="fa-IR" dirty="0">
                <a:cs typeface="B Nazanin" panose="00000400000000000000" pitchFamily="2" charset="-78"/>
              </a:rPr>
              <a:t> </a:t>
            </a:r>
            <a:r>
              <a:rPr lang="fa-IR" dirty="0" err="1">
                <a:cs typeface="B Nazanin" panose="00000400000000000000" pitchFamily="2" charset="-78"/>
              </a:rPr>
              <a:t>كنند</a:t>
            </a:r>
            <a:r>
              <a:rPr lang="fa-IR" dirty="0">
                <a:cs typeface="B Nazanin" panose="00000400000000000000" pitchFamily="2" charset="-78"/>
              </a:rPr>
              <a:t>، </a:t>
            </a:r>
            <a:r>
              <a:rPr lang="fa-IR" dirty="0" err="1">
                <a:cs typeface="B Nazanin" panose="00000400000000000000" pitchFamily="2" charset="-78"/>
              </a:rPr>
              <a:t>يعنى</a:t>
            </a:r>
            <a:r>
              <a:rPr lang="fa-IR" dirty="0">
                <a:cs typeface="B Nazanin" panose="00000400000000000000" pitchFamily="2" charset="-78"/>
              </a:rPr>
              <a:t> آن </a:t>
            </a:r>
            <a:r>
              <a:rPr lang="fa-IR" dirty="0" err="1">
                <a:cs typeface="B Nazanin" panose="00000400000000000000" pitchFamily="2" charset="-78"/>
              </a:rPr>
              <a:t>كار</a:t>
            </a:r>
            <a:r>
              <a:rPr lang="fa-IR" dirty="0">
                <a:cs typeface="B Nazanin" panose="00000400000000000000" pitchFamily="2" charset="-78"/>
              </a:rPr>
              <a:t> را با آن </a:t>
            </a:r>
            <a:r>
              <a:rPr lang="fa-IR" dirty="0" err="1">
                <a:cs typeface="B Nazanin" panose="00000400000000000000" pitchFamily="2" charset="-78"/>
              </a:rPr>
              <a:t>شخصيت</a:t>
            </a:r>
            <a:r>
              <a:rPr lang="fa-IR" dirty="0">
                <a:cs typeface="B Nazanin" panose="00000400000000000000" pitchFamily="2" charset="-78"/>
              </a:rPr>
              <a:t> مورد نظر از آغاز </a:t>
            </a:r>
            <a:r>
              <a:rPr lang="fa-IR" dirty="0" err="1">
                <a:cs typeface="B Nazanin" panose="00000400000000000000" pitchFamily="2" charset="-78"/>
              </a:rPr>
              <a:t>ارتباطمى</a:t>
            </a:r>
            <a:r>
              <a:rPr lang="fa-IR" dirty="0">
                <a:cs typeface="B Nazanin" panose="00000400000000000000" pitchFamily="2" charset="-78"/>
              </a:rPr>
              <a:t> دهند </a:t>
            </a:r>
            <a:r>
              <a:rPr lang="fa-IR" dirty="0" err="1">
                <a:cs typeface="B Nazanin" panose="00000400000000000000" pitchFamily="2" charset="-78"/>
              </a:rPr>
              <a:t>ولى</a:t>
            </a:r>
            <a:r>
              <a:rPr lang="fa-IR" dirty="0">
                <a:cs typeface="B Nazanin" panose="00000400000000000000" pitchFamily="2" charset="-78"/>
              </a:rPr>
              <a:t> </a:t>
            </a:r>
            <a:r>
              <a:rPr lang="fa-IR" dirty="0" err="1">
                <a:cs typeface="B Nazanin" panose="00000400000000000000" pitchFamily="2" charset="-78"/>
              </a:rPr>
              <a:t>آيا</a:t>
            </a:r>
            <a:r>
              <a:rPr lang="fa-IR" dirty="0">
                <a:cs typeface="B Nazanin" panose="00000400000000000000" pitchFamily="2" charset="-78"/>
              </a:rPr>
              <a:t> بهتر </a:t>
            </a:r>
            <a:r>
              <a:rPr lang="fa-IR" dirty="0" err="1">
                <a:cs typeface="B Nazanin" panose="00000400000000000000" pitchFamily="2" charset="-78"/>
              </a:rPr>
              <a:t>نيست</a:t>
            </a:r>
            <a:r>
              <a:rPr lang="fa-IR" dirty="0">
                <a:cs typeface="B Nazanin" panose="00000400000000000000" pitchFamily="2" charset="-78"/>
              </a:rPr>
              <a:t> </a:t>
            </a:r>
            <a:r>
              <a:rPr lang="fa-IR" dirty="0" err="1">
                <a:cs typeface="B Nazanin" panose="00000400000000000000" pitchFamily="2" charset="-78"/>
              </a:rPr>
              <a:t>كـه</a:t>
            </a:r>
            <a:r>
              <a:rPr lang="fa-IR" dirty="0">
                <a:cs typeface="B Nazanin" panose="00000400000000000000" pitchFamily="2" charset="-78"/>
              </a:rPr>
              <a:t> </a:t>
            </a:r>
            <a:r>
              <a:rPr lang="fa-IR" dirty="0" err="1">
                <a:cs typeface="B Nazanin" panose="00000400000000000000" pitchFamily="2" charset="-78"/>
              </a:rPr>
              <a:t>بـراى</a:t>
            </a:r>
            <a:r>
              <a:rPr lang="fa-IR" dirty="0">
                <a:cs typeface="B Nazanin" panose="00000400000000000000" pitchFamily="2" charset="-78"/>
              </a:rPr>
              <a:t> </a:t>
            </a:r>
            <a:r>
              <a:rPr lang="fa-IR" dirty="0" err="1">
                <a:cs typeface="B Nazanin" panose="00000400000000000000" pitchFamily="2" charset="-78"/>
              </a:rPr>
              <a:t>پـاينده</a:t>
            </a:r>
            <a:r>
              <a:rPr lang="fa-IR" dirty="0">
                <a:cs typeface="B Nazanin" panose="00000400000000000000" pitchFamily="2" charset="-78"/>
              </a:rPr>
              <a:t> بودن </a:t>
            </a:r>
            <a:r>
              <a:rPr lang="fa-IR" dirty="0" err="1">
                <a:cs typeface="B Nazanin" panose="00000400000000000000" pitchFamily="2" charset="-78"/>
              </a:rPr>
              <a:t>يك</a:t>
            </a:r>
            <a:r>
              <a:rPr lang="fa-IR" dirty="0">
                <a:cs typeface="B Nazanin" panose="00000400000000000000" pitchFamily="2" charset="-78"/>
              </a:rPr>
              <a:t> برنامه و </a:t>
            </a:r>
            <a:r>
              <a:rPr lang="fa-IR" dirty="0" err="1">
                <a:cs typeface="B Nazanin" panose="00000400000000000000" pitchFamily="2" charset="-78"/>
              </a:rPr>
              <a:t>جاويد</a:t>
            </a:r>
            <a:r>
              <a:rPr lang="fa-IR" dirty="0">
                <a:cs typeface="B Nazanin" panose="00000400000000000000" pitchFamily="2" charset="-78"/>
              </a:rPr>
              <a:t> ماندن </a:t>
            </a:r>
            <a:r>
              <a:rPr lang="fa-IR" dirty="0" err="1">
                <a:cs typeface="B Nazanin" panose="00000400000000000000" pitchFamily="2" charset="-78"/>
              </a:rPr>
              <a:t>يك</a:t>
            </a:r>
            <a:r>
              <a:rPr lang="fa-IR" dirty="0">
                <a:cs typeface="B Nazanin" panose="00000400000000000000" pitchFamily="2" charset="-78"/>
              </a:rPr>
              <a:t> </a:t>
            </a:r>
            <a:r>
              <a:rPr lang="fa-IR" dirty="0" err="1">
                <a:cs typeface="B Nazanin" panose="00000400000000000000" pitchFamily="2" charset="-78"/>
              </a:rPr>
              <a:t>تشكيلات</a:t>
            </a:r>
            <a:r>
              <a:rPr lang="fa-IR" dirty="0">
                <a:cs typeface="B Nazanin" panose="00000400000000000000" pitchFamily="2" charset="-78"/>
              </a:rPr>
              <a:t> ، آن را به موجود </a:t>
            </a:r>
            <a:r>
              <a:rPr lang="fa-IR" dirty="0" err="1">
                <a:cs typeface="B Nazanin" panose="00000400000000000000" pitchFamily="2" charset="-78"/>
              </a:rPr>
              <a:t>پايدار</a:t>
            </a:r>
            <a:r>
              <a:rPr lang="fa-IR" dirty="0">
                <a:cs typeface="B Nazanin" panose="00000400000000000000" pitchFamily="2" charset="-78"/>
              </a:rPr>
              <a:t> و </a:t>
            </a:r>
            <a:r>
              <a:rPr lang="fa-IR" dirty="0" err="1">
                <a:cs typeface="B Nazanin" panose="00000400000000000000" pitchFamily="2" charset="-78"/>
              </a:rPr>
              <a:t>جاويدانى</a:t>
            </a:r>
            <a:r>
              <a:rPr lang="fa-IR" dirty="0">
                <a:cs typeface="B Nazanin" panose="00000400000000000000" pitchFamily="2" charset="-78"/>
              </a:rPr>
              <a:t> </a:t>
            </a:r>
            <a:r>
              <a:rPr lang="fa-IR" dirty="0" err="1">
                <a:cs typeface="B Nazanin" panose="00000400000000000000" pitchFamily="2" charset="-78"/>
              </a:rPr>
              <a:t>ارتـبـاط</a:t>
            </a:r>
            <a:r>
              <a:rPr lang="fa-IR" dirty="0">
                <a:cs typeface="B Nazanin" panose="00000400000000000000" pitchFamily="2" charset="-78"/>
              </a:rPr>
              <a:t> </a:t>
            </a:r>
            <a:r>
              <a:rPr lang="fa-IR" dirty="0" err="1">
                <a:cs typeface="B Nazanin" panose="00000400000000000000" pitchFamily="2" charset="-78"/>
              </a:rPr>
              <a:t>دهيم</a:t>
            </a:r>
            <a:r>
              <a:rPr lang="fa-IR" dirty="0">
                <a:cs typeface="B Nazanin" panose="00000400000000000000" pitchFamily="2" charset="-78"/>
              </a:rPr>
              <a:t> </a:t>
            </a:r>
            <a:r>
              <a:rPr lang="fa-IR" dirty="0" err="1">
                <a:cs typeface="B Nazanin" panose="00000400000000000000" pitchFamily="2" charset="-78"/>
              </a:rPr>
              <a:t>كه</a:t>
            </a:r>
            <a:r>
              <a:rPr lang="fa-IR" dirty="0">
                <a:cs typeface="B Nazanin" panose="00000400000000000000" pitchFamily="2" charset="-78"/>
              </a:rPr>
              <a:t> فنا در ذات او راه ندارد، از </a:t>
            </a:r>
            <a:r>
              <a:rPr lang="fa-IR" dirty="0" err="1">
                <a:cs typeface="B Nazanin" panose="00000400000000000000" pitchFamily="2" charset="-78"/>
              </a:rPr>
              <a:t>ميان</a:t>
            </a:r>
            <a:r>
              <a:rPr lang="fa-IR" dirty="0">
                <a:cs typeface="B Nazanin" panose="00000400000000000000" pitchFamily="2" charset="-78"/>
              </a:rPr>
              <a:t> تمام موجودات </a:t>
            </a:r>
            <a:r>
              <a:rPr lang="fa-IR" dirty="0" err="1">
                <a:cs typeface="B Nazanin" panose="00000400000000000000" pitchFamily="2" charset="-78"/>
              </a:rPr>
              <a:t>آنكه</a:t>
            </a:r>
            <a:r>
              <a:rPr lang="fa-IR" dirty="0">
                <a:cs typeface="B Nazanin" panose="00000400000000000000" pitchFamily="2" charset="-78"/>
              </a:rPr>
              <a:t> </a:t>
            </a:r>
            <a:r>
              <a:rPr lang="fa-IR" dirty="0" err="1">
                <a:cs typeface="B Nazanin" panose="00000400000000000000" pitchFamily="2" charset="-78"/>
              </a:rPr>
              <a:t>ازلى</a:t>
            </a:r>
            <a:r>
              <a:rPr lang="fa-IR" dirty="0">
                <a:cs typeface="B Nazanin" panose="00000400000000000000" pitchFamily="2" charset="-78"/>
              </a:rPr>
              <a:t> و </a:t>
            </a:r>
            <a:r>
              <a:rPr lang="fa-IR" dirty="0" err="1">
                <a:cs typeface="B Nazanin" panose="00000400000000000000" pitchFamily="2" charset="-78"/>
              </a:rPr>
              <a:t>ابدى</a:t>
            </a:r>
            <a:r>
              <a:rPr lang="fa-IR" dirty="0">
                <a:cs typeface="B Nazanin" panose="00000400000000000000" pitchFamily="2" charset="-78"/>
              </a:rPr>
              <a:t> است تنها ذات </a:t>
            </a:r>
            <a:r>
              <a:rPr lang="fa-IR" dirty="0" err="1">
                <a:cs typeface="B Nazanin" panose="00000400000000000000" pitchFamily="2" charset="-78"/>
              </a:rPr>
              <a:t>پـاك</a:t>
            </a:r>
            <a:r>
              <a:rPr lang="fa-IR" dirty="0">
                <a:cs typeface="B Nazanin" panose="00000400000000000000" pitchFamily="2" charset="-78"/>
              </a:rPr>
              <a:t> </a:t>
            </a:r>
            <a:r>
              <a:rPr lang="fa-IR" dirty="0" err="1">
                <a:cs typeface="B Nazanin" panose="00000400000000000000" pitchFamily="2" charset="-78"/>
              </a:rPr>
              <a:t>خـداست</a:t>
            </a:r>
            <a:r>
              <a:rPr lang="fa-IR" dirty="0">
                <a:cs typeface="B Nazanin" panose="00000400000000000000" pitchFamily="2" charset="-78"/>
              </a:rPr>
              <a:t> و به </a:t>
            </a:r>
            <a:r>
              <a:rPr lang="fa-IR" dirty="0" err="1">
                <a:cs typeface="B Nazanin" panose="00000400000000000000" pitchFamily="2" charset="-78"/>
              </a:rPr>
              <a:t>همين</a:t>
            </a:r>
            <a:r>
              <a:rPr lang="fa-IR" dirty="0">
                <a:cs typeface="B Nazanin" panose="00000400000000000000" pitchFamily="2" charset="-78"/>
              </a:rPr>
              <a:t> </a:t>
            </a:r>
            <a:r>
              <a:rPr lang="fa-IR" dirty="0" err="1">
                <a:cs typeface="B Nazanin" panose="00000400000000000000" pitchFamily="2" charset="-78"/>
              </a:rPr>
              <a:t>دليل</a:t>
            </a:r>
            <a:r>
              <a:rPr lang="fa-IR" dirty="0">
                <a:cs typeface="B Nazanin" panose="00000400000000000000" pitchFamily="2" charset="-78"/>
              </a:rPr>
              <a:t> </a:t>
            </a:r>
            <a:r>
              <a:rPr lang="fa-IR" dirty="0" err="1">
                <a:cs typeface="B Nazanin" panose="00000400000000000000" pitchFamily="2" charset="-78"/>
              </a:rPr>
              <a:t>بايد</a:t>
            </a:r>
            <a:r>
              <a:rPr lang="fa-IR" dirty="0">
                <a:cs typeface="B Nazanin" panose="00000400000000000000" pitchFamily="2" charset="-78"/>
              </a:rPr>
              <a:t> همه </a:t>
            </a:r>
            <a:r>
              <a:rPr lang="fa-IR" dirty="0" err="1">
                <a:cs typeface="B Nazanin" panose="00000400000000000000" pitchFamily="2" charset="-78"/>
              </a:rPr>
              <a:t>چيز</a:t>
            </a:r>
            <a:r>
              <a:rPr lang="fa-IR" dirty="0">
                <a:cs typeface="B Nazanin" panose="00000400000000000000" pitchFamily="2" charset="-78"/>
              </a:rPr>
              <a:t> و </a:t>
            </a:r>
            <a:r>
              <a:rPr lang="fa-IR" dirty="0" err="1">
                <a:cs typeface="B Nazanin" panose="00000400000000000000" pitchFamily="2" charset="-78"/>
              </a:rPr>
              <a:t>هركار</a:t>
            </a:r>
            <a:r>
              <a:rPr lang="fa-IR" dirty="0">
                <a:cs typeface="B Nazanin" panose="00000400000000000000" pitchFamily="2" charset="-78"/>
              </a:rPr>
              <a:t> را با نام او آغاز </a:t>
            </a:r>
            <a:r>
              <a:rPr lang="fa-IR" dirty="0" err="1">
                <a:cs typeface="B Nazanin" panose="00000400000000000000" pitchFamily="2" charset="-78"/>
              </a:rPr>
              <a:t>كرد</a:t>
            </a:r>
            <a:r>
              <a:rPr lang="fa-IR" dirty="0">
                <a:cs typeface="B Nazanin" panose="00000400000000000000" pitchFamily="2" charset="-78"/>
              </a:rPr>
              <a:t> و از او استمداد نمود لذا </a:t>
            </a:r>
            <a:r>
              <a:rPr lang="fa-IR" dirty="0" err="1">
                <a:cs typeface="B Nazanin" panose="00000400000000000000" pitchFamily="2" charset="-78"/>
              </a:rPr>
              <a:t>درنخستين</a:t>
            </a:r>
            <a:r>
              <a:rPr lang="fa-IR" dirty="0">
                <a:cs typeface="B Nazanin" panose="00000400000000000000" pitchFamily="2" charset="-78"/>
              </a:rPr>
              <a:t> </a:t>
            </a:r>
            <a:r>
              <a:rPr lang="fa-IR" dirty="0" err="1">
                <a:cs typeface="B Nazanin" panose="00000400000000000000" pitchFamily="2" charset="-78"/>
              </a:rPr>
              <a:t>آيه</a:t>
            </a:r>
            <a:r>
              <a:rPr lang="fa-IR" dirty="0">
                <a:cs typeface="B Nazanin" panose="00000400000000000000" pitchFamily="2" charset="-78"/>
              </a:rPr>
              <a:t> قرآن </a:t>
            </a:r>
            <a:r>
              <a:rPr lang="fa-IR" dirty="0" err="1">
                <a:cs typeface="B Nazanin" panose="00000400000000000000" pitchFamily="2" charset="-78"/>
              </a:rPr>
              <a:t>مى</a:t>
            </a:r>
            <a:r>
              <a:rPr lang="fa-IR" dirty="0">
                <a:cs typeface="B Nazanin" panose="00000400000000000000" pitchFamily="2" charset="-78"/>
              </a:rPr>
              <a:t> </a:t>
            </a:r>
            <a:r>
              <a:rPr lang="fa-IR" dirty="0" err="1">
                <a:cs typeface="B Nazanin" panose="00000400000000000000" pitchFamily="2" charset="-78"/>
              </a:rPr>
              <a:t>گوئيم</a:t>
            </a:r>
            <a:r>
              <a:rPr lang="fa-IR" dirty="0">
                <a:cs typeface="B Nazanin" panose="00000400000000000000" pitchFamily="2" charset="-78"/>
              </a:rPr>
              <a:t> ((بنام خداوند بخشنده </a:t>
            </a:r>
            <a:r>
              <a:rPr lang="fa-IR" dirty="0" err="1">
                <a:cs typeface="B Nazanin" panose="00000400000000000000" pitchFamily="2" charset="-78"/>
              </a:rPr>
              <a:t>بخشايشگر</a:t>
            </a:r>
            <a:r>
              <a:rPr lang="fa-IR" dirty="0">
                <a:cs typeface="B Nazanin" panose="00000400000000000000" pitchFamily="2" charset="-78"/>
              </a:rPr>
              <a:t>)) (</a:t>
            </a:r>
            <a:r>
              <a:rPr lang="fa-IR" dirty="0" err="1">
                <a:cs typeface="B Nazanin" panose="00000400000000000000" pitchFamily="2" charset="-78"/>
              </a:rPr>
              <a:t>بسم</a:t>
            </a:r>
            <a:r>
              <a:rPr lang="fa-IR" dirty="0">
                <a:cs typeface="B Nazanin" panose="00000400000000000000" pitchFamily="2" charset="-78"/>
              </a:rPr>
              <a:t> </a:t>
            </a:r>
            <a:r>
              <a:rPr lang="fa-IR" dirty="0" err="1">
                <a:cs typeface="B Nazanin" panose="00000400000000000000" pitchFamily="2" charset="-78"/>
              </a:rPr>
              <a:t>اللّه</a:t>
            </a:r>
            <a:r>
              <a:rPr lang="fa-IR" dirty="0">
                <a:cs typeface="B Nazanin" panose="00000400000000000000" pitchFamily="2" charset="-78"/>
              </a:rPr>
              <a:t> </a:t>
            </a:r>
            <a:r>
              <a:rPr lang="fa-IR" dirty="0" err="1">
                <a:cs typeface="B Nazanin" panose="00000400000000000000" pitchFamily="2" charset="-78"/>
              </a:rPr>
              <a:t>الرحمن</a:t>
            </a:r>
            <a:r>
              <a:rPr lang="fa-IR" dirty="0">
                <a:cs typeface="B Nazanin" panose="00000400000000000000" pitchFamily="2" charset="-78"/>
              </a:rPr>
              <a:t> </a:t>
            </a:r>
            <a:r>
              <a:rPr lang="fa-IR" dirty="0" err="1">
                <a:cs typeface="B Nazanin" panose="00000400000000000000" pitchFamily="2" charset="-78"/>
              </a:rPr>
              <a:t>الرحيم</a:t>
            </a:r>
            <a:r>
              <a:rPr lang="fa-IR" dirty="0">
                <a:cs typeface="B Nazanin" panose="00000400000000000000" pitchFamily="2" charset="-78"/>
              </a:rPr>
              <a:t>).</a:t>
            </a:r>
          </a:p>
          <a:p>
            <a:pPr algn="just"/>
            <a:endParaRPr lang="fa-IR" dirty="0">
              <a:cs typeface="B Nazanin" panose="00000400000000000000" pitchFamily="2" charset="-78"/>
            </a:endParaRPr>
          </a:p>
        </p:txBody>
      </p:sp>
      <p:pic>
        <p:nvPicPr>
          <p:cNvPr id="4" name="Picture 3">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879041"/>
            <a:ext cx="1812759" cy="1978959"/>
          </a:xfrm>
          <a:prstGeom prst="rect">
            <a:avLst/>
          </a:prstGeom>
        </p:spPr>
      </p:pic>
    </p:spTree>
    <p:extLst>
      <p:ext uri="{BB962C8B-B14F-4D97-AF65-F5344CB8AC3E}">
        <p14:creationId xmlns:p14="http://schemas.microsoft.com/office/powerpoint/2010/main" val="9798552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4189" y="443753"/>
            <a:ext cx="10299031" cy="4814047"/>
          </a:xfrm>
        </p:spPr>
        <p:txBody>
          <a:bodyPr>
            <a:normAutofit/>
          </a:bodyPr>
          <a:lstStyle/>
          <a:p>
            <a:pPr algn="just"/>
            <a:endParaRPr lang="fa-IR" dirty="0" smtClean="0">
              <a:cs typeface="B Nazanin" panose="00000400000000000000" pitchFamily="2" charset="-78"/>
            </a:endParaRPr>
          </a:p>
          <a:p>
            <a:pPr algn="just"/>
            <a:r>
              <a:rPr lang="fa-IR" dirty="0" smtClean="0">
                <a:cs typeface="B Nazanin" panose="00000400000000000000" pitchFamily="2" charset="-78"/>
              </a:rPr>
              <a:t>و </a:t>
            </a:r>
            <a:r>
              <a:rPr lang="fa-IR" dirty="0">
                <a:cs typeface="B Nazanin" panose="00000400000000000000" pitchFamily="2" charset="-78"/>
              </a:rPr>
              <a:t>در </a:t>
            </a:r>
            <a:r>
              <a:rPr lang="fa-IR" dirty="0" err="1">
                <a:cs typeface="B Nazanin" panose="00000400000000000000" pitchFamily="2" charset="-78"/>
              </a:rPr>
              <a:t>حـديـث</a:t>
            </a:r>
            <a:r>
              <a:rPr lang="fa-IR" dirty="0">
                <a:cs typeface="B Nazanin" panose="00000400000000000000" pitchFamily="2" charset="-78"/>
              </a:rPr>
              <a:t> </a:t>
            </a:r>
            <a:r>
              <a:rPr lang="fa-IR" dirty="0" err="1">
                <a:cs typeface="B Nazanin" panose="00000400000000000000" pitchFamily="2" charset="-78"/>
              </a:rPr>
              <a:t>مـعـروفـى</a:t>
            </a:r>
            <a:r>
              <a:rPr lang="fa-IR" dirty="0">
                <a:cs typeface="B Nazanin" panose="00000400000000000000" pitchFamily="2" charset="-78"/>
              </a:rPr>
              <a:t> از </a:t>
            </a:r>
            <a:r>
              <a:rPr lang="fa-IR" dirty="0" err="1">
                <a:cs typeface="B Nazanin" panose="00000400000000000000" pitchFamily="2" charset="-78"/>
              </a:rPr>
              <a:t>پـيامبر</a:t>
            </a:r>
            <a:r>
              <a:rPr lang="fa-IR" dirty="0">
                <a:cs typeface="B Nazanin" panose="00000400000000000000" pitchFamily="2" charset="-78"/>
              </a:rPr>
              <a:t>(ص) </a:t>
            </a:r>
            <a:r>
              <a:rPr lang="fa-IR" dirty="0" err="1">
                <a:cs typeface="B Nazanin" panose="00000400000000000000" pitchFamily="2" charset="-78"/>
              </a:rPr>
              <a:t>مى</a:t>
            </a:r>
            <a:r>
              <a:rPr lang="fa-IR" dirty="0">
                <a:cs typeface="B Nazanin" panose="00000400000000000000" pitchFamily="2" charset="-78"/>
              </a:rPr>
              <a:t> </a:t>
            </a:r>
            <a:r>
              <a:rPr lang="fa-IR" dirty="0" err="1">
                <a:cs typeface="B Nazanin" panose="00000400000000000000" pitchFamily="2" charset="-78"/>
              </a:rPr>
              <a:t>خوانيم</a:t>
            </a:r>
            <a:r>
              <a:rPr lang="fa-IR" dirty="0">
                <a:cs typeface="B Nazanin" panose="00000400000000000000" pitchFamily="2" charset="-78"/>
              </a:rPr>
              <a:t> : </a:t>
            </a:r>
            <a:r>
              <a:rPr lang="fa-IR" dirty="0" err="1">
                <a:cs typeface="B Nazanin" panose="00000400000000000000" pitchFamily="2" charset="-78"/>
              </a:rPr>
              <a:t>كل</a:t>
            </a:r>
            <a:r>
              <a:rPr lang="fa-IR" dirty="0">
                <a:cs typeface="B Nazanin" panose="00000400000000000000" pitchFamily="2" charset="-78"/>
              </a:rPr>
              <a:t> امر </a:t>
            </a:r>
            <a:r>
              <a:rPr lang="fa-IR" dirty="0" err="1">
                <a:cs typeface="B Nazanin" panose="00000400000000000000" pitchFamily="2" charset="-78"/>
              </a:rPr>
              <a:t>ذى</a:t>
            </a:r>
            <a:r>
              <a:rPr lang="fa-IR" dirty="0">
                <a:cs typeface="B Nazanin" panose="00000400000000000000" pitchFamily="2" charset="-78"/>
              </a:rPr>
              <a:t> بال لم </a:t>
            </a:r>
            <a:r>
              <a:rPr lang="fa-IR" dirty="0" err="1">
                <a:cs typeface="B Nazanin" panose="00000400000000000000" pitchFamily="2" charset="-78"/>
              </a:rPr>
              <a:t>يذكر</a:t>
            </a:r>
            <a:r>
              <a:rPr lang="fa-IR" dirty="0">
                <a:cs typeface="B Nazanin" panose="00000400000000000000" pitchFamily="2" charset="-78"/>
              </a:rPr>
              <a:t> </a:t>
            </a:r>
            <a:r>
              <a:rPr lang="fa-IR" dirty="0" err="1">
                <a:cs typeface="B Nazanin" panose="00000400000000000000" pitchFamily="2" charset="-78"/>
              </a:rPr>
              <a:t>فيه</a:t>
            </a:r>
            <a:r>
              <a:rPr lang="fa-IR" dirty="0">
                <a:cs typeface="B Nazanin" panose="00000400000000000000" pitchFamily="2" charset="-78"/>
              </a:rPr>
              <a:t> اسم </a:t>
            </a:r>
            <a:r>
              <a:rPr lang="fa-IR" dirty="0" err="1">
                <a:cs typeface="B Nazanin" panose="00000400000000000000" pitchFamily="2" charset="-78"/>
              </a:rPr>
              <a:t>اللّه</a:t>
            </a:r>
            <a:r>
              <a:rPr lang="fa-IR" dirty="0">
                <a:cs typeface="B Nazanin" panose="00000400000000000000" pitchFamily="2" charset="-78"/>
              </a:rPr>
              <a:t> </a:t>
            </a:r>
            <a:r>
              <a:rPr lang="fa-IR" dirty="0" err="1">
                <a:cs typeface="B Nazanin" panose="00000400000000000000" pitchFamily="2" charset="-78"/>
              </a:rPr>
              <a:t>فهو</a:t>
            </a:r>
            <a:r>
              <a:rPr lang="fa-IR" dirty="0">
                <a:cs typeface="B Nazanin" panose="00000400000000000000" pitchFamily="2" charset="-78"/>
              </a:rPr>
              <a:t> ابتر: ((</a:t>
            </a:r>
            <a:r>
              <a:rPr lang="fa-IR" dirty="0" err="1">
                <a:cs typeface="B Nazanin" panose="00000400000000000000" pitchFamily="2" charset="-78"/>
              </a:rPr>
              <a:t>هركار</a:t>
            </a:r>
            <a:r>
              <a:rPr lang="fa-IR" dirty="0">
                <a:cs typeface="B Nazanin" panose="00000400000000000000" pitchFamily="2" charset="-78"/>
              </a:rPr>
              <a:t> </a:t>
            </a:r>
            <a:r>
              <a:rPr lang="fa-IR" dirty="0" err="1">
                <a:cs typeface="B Nazanin" panose="00000400000000000000" pitchFamily="2" charset="-78"/>
              </a:rPr>
              <a:t>مهمى</a:t>
            </a:r>
            <a:r>
              <a:rPr lang="fa-IR" dirty="0">
                <a:cs typeface="B Nazanin" panose="00000400000000000000" pitchFamily="2" charset="-78"/>
              </a:rPr>
              <a:t> </a:t>
            </a:r>
            <a:r>
              <a:rPr lang="fa-IR" dirty="0" err="1">
                <a:cs typeface="B Nazanin" panose="00000400000000000000" pitchFamily="2" charset="-78"/>
              </a:rPr>
              <a:t>كه</a:t>
            </a:r>
            <a:r>
              <a:rPr lang="fa-IR" dirty="0">
                <a:cs typeface="B Nazanin" panose="00000400000000000000" pitchFamily="2" charset="-78"/>
              </a:rPr>
              <a:t> بدون نام خدا شروع شود </a:t>
            </a:r>
            <a:r>
              <a:rPr lang="fa-IR" dirty="0" err="1">
                <a:cs typeface="B Nazanin" panose="00000400000000000000" pitchFamily="2" charset="-78"/>
              </a:rPr>
              <a:t>بى</a:t>
            </a:r>
            <a:r>
              <a:rPr lang="fa-IR" dirty="0">
                <a:cs typeface="B Nazanin" panose="00000400000000000000" pitchFamily="2" charset="-78"/>
              </a:rPr>
              <a:t> فرجام است)).</a:t>
            </a:r>
          </a:p>
          <a:p>
            <a:pPr algn="just"/>
            <a:r>
              <a:rPr lang="fa-IR" dirty="0">
                <a:cs typeface="B Nazanin" panose="00000400000000000000" pitchFamily="2" charset="-78"/>
              </a:rPr>
              <a:t>و </a:t>
            </a:r>
            <a:r>
              <a:rPr lang="fa-IR" dirty="0" err="1">
                <a:cs typeface="B Nazanin" panose="00000400000000000000" pitchFamily="2" charset="-78"/>
              </a:rPr>
              <a:t>نيز</a:t>
            </a:r>
            <a:r>
              <a:rPr lang="fa-IR" dirty="0">
                <a:cs typeface="B Nazanin" panose="00000400000000000000" pitchFamily="2" charset="-78"/>
              </a:rPr>
              <a:t> امام باقر(ع) </a:t>
            </a:r>
            <a:r>
              <a:rPr lang="fa-IR" dirty="0" err="1">
                <a:cs typeface="B Nazanin" panose="00000400000000000000" pitchFamily="2" charset="-78"/>
              </a:rPr>
              <a:t>مى</a:t>
            </a:r>
            <a:r>
              <a:rPr lang="fa-IR" dirty="0">
                <a:cs typeface="B Nazanin" panose="00000400000000000000" pitchFamily="2" charset="-78"/>
              </a:rPr>
              <a:t> </a:t>
            </a:r>
            <a:r>
              <a:rPr lang="fa-IR" dirty="0" err="1">
                <a:cs typeface="B Nazanin" panose="00000400000000000000" pitchFamily="2" charset="-78"/>
              </a:rPr>
              <a:t>فرمايد</a:t>
            </a:r>
            <a:r>
              <a:rPr lang="fa-IR" dirty="0">
                <a:cs typeface="B Nazanin" panose="00000400000000000000" pitchFamily="2" charset="-78"/>
              </a:rPr>
              <a:t>: ((سزاوار است </a:t>
            </a:r>
            <a:r>
              <a:rPr lang="fa-IR" dirty="0" err="1">
                <a:cs typeface="B Nazanin" panose="00000400000000000000" pitchFamily="2" charset="-78"/>
              </a:rPr>
              <a:t>هنگامى</a:t>
            </a:r>
            <a:r>
              <a:rPr lang="fa-IR" dirty="0">
                <a:cs typeface="B Nazanin" panose="00000400000000000000" pitchFamily="2" charset="-78"/>
              </a:rPr>
              <a:t> </a:t>
            </a:r>
            <a:r>
              <a:rPr lang="fa-IR" dirty="0" err="1">
                <a:cs typeface="B Nazanin" panose="00000400000000000000" pitchFamily="2" charset="-78"/>
              </a:rPr>
              <a:t>كه</a:t>
            </a:r>
            <a:r>
              <a:rPr lang="fa-IR" dirty="0">
                <a:cs typeface="B Nazanin" panose="00000400000000000000" pitchFamily="2" charset="-78"/>
              </a:rPr>
              <a:t> </a:t>
            </a:r>
            <a:r>
              <a:rPr lang="fa-IR" dirty="0" err="1">
                <a:cs typeface="B Nazanin" panose="00000400000000000000" pitchFamily="2" charset="-78"/>
              </a:rPr>
              <a:t>كارى</a:t>
            </a:r>
            <a:r>
              <a:rPr lang="fa-IR" dirty="0">
                <a:cs typeface="B Nazanin" panose="00000400000000000000" pitchFamily="2" charset="-78"/>
              </a:rPr>
              <a:t> را شروع </a:t>
            </a:r>
            <a:r>
              <a:rPr lang="fa-IR" dirty="0" err="1">
                <a:cs typeface="B Nazanin" panose="00000400000000000000" pitchFamily="2" charset="-78"/>
              </a:rPr>
              <a:t>مى</a:t>
            </a:r>
            <a:r>
              <a:rPr lang="fa-IR" dirty="0">
                <a:cs typeface="B Nazanin" panose="00000400000000000000" pitchFamily="2" charset="-78"/>
              </a:rPr>
              <a:t> </a:t>
            </a:r>
            <a:r>
              <a:rPr lang="fa-IR" dirty="0" err="1">
                <a:cs typeface="B Nazanin" panose="00000400000000000000" pitchFamily="2" charset="-78"/>
              </a:rPr>
              <a:t>كنيم</a:t>
            </a:r>
            <a:r>
              <a:rPr lang="fa-IR" dirty="0">
                <a:cs typeface="B Nazanin" panose="00000400000000000000" pitchFamily="2" charset="-78"/>
              </a:rPr>
              <a:t> ، چه بزرگ باشد چه </a:t>
            </a:r>
            <a:r>
              <a:rPr lang="fa-IR" dirty="0" err="1">
                <a:cs typeface="B Nazanin" panose="00000400000000000000" pitchFamily="2" charset="-78"/>
              </a:rPr>
              <a:t>كوچك</a:t>
            </a:r>
            <a:r>
              <a:rPr lang="fa-IR" dirty="0">
                <a:cs typeface="B Nazanin" panose="00000400000000000000" pitchFamily="2" charset="-78"/>
              </a:rPr>
              <a:t> ، </a:t>
            </a:r>
            <a:r>
              <a:rPr lang="fa-IR" dirty="0" err="1">
                <a:cs typeface="B Nazanin" panose="00000400000000000000" pitchFamily="2" charset="-78"/>
              </a:rPr>
              <a:t>بسم</a:t>
            </a:r>
            <a:r>
              <a:rPr lang="fa-IR" dirty="0">
                <a:cs typeface="B Nazanin" panose="00000400000000000000" pitchFamily="2" charset="-78"/>
              </a:rPr>
              <a:t> </a:t>
            </a:r>
            <a:r>
              <a:rPr lang="fa-IR" dirty="0" err="1">
                <a:cs typeface="B Nazanin" panose="00000400000000000000" pitchFamily="2" charset="-78"/>
              </a:rPr>
              <a:t>اللّه</a:t>
            </a:r>
            <a:r>
              <a:rPr lang="fa-IR" dirty="0">
                <a:cs typeface="B Nazanin" panose="00000400000000000000" pitchFamily="2" charset="-78"/>
              </a:rPr>
              <a:t> </a:t>
            </a:r>
            <a:r>
              <a:rPr lang="fa-IR" dirty="0" err="1">
                <a:cs typeface="B Nazanin" panose="00000400000000000000" pitchFamily="2" charset="-78"/>
              </a:rPr>
              <a:t>بگوئيم</a:t>
            </a:r>
            <a:r>
              <a:rPr lang="fa-IR" dirty="0">
                <a:cs typeface="B Nazanin" panose="00000400000000000000" pitchFamily="2" charset="-78"/>
              </a:rPr>
              <a:t> تا </a:t>
            </a:r>
            <a:r>
              <a:rPr lang="fa-IR" dirty="0" err="1">
                <a:cs typeface="B Nazanin" panose="00000400000000000000" pitchFamily="2" charset="-78"/>
              </a:rPr>
              <a:t>پربركت</a:t>
            </a:r>
            <a:r>
              <a:rPr lang="fa-IR" dirty="0">
                <a:cs typeface="B Nazanin" panose="00000400000000000000" pitchFamily="2" charset="-78"/>
              </a:rPr>
              <a:t> و </a:t>
            </a:r>
            <a:r>
              <a:rPr lang="fa-IR" dirty="0" err="1">
                <a:cs typeface="B Nazanin" panose="00000400000000000000" pitchFamily="2" charset="-78"/>
              </a:rPr>
              <a:t>ميمون</a:t>
            </a:r>
            <a:r>
              <a:rPr lang="fa-IR" dirty="0">
                <a:cs typeface="B Nazanin" panose="00000400000000000000" pitchFamily="2" charset="-78"/>
              </a:rPr>
              <a:t> باشد)).</a:t>
            </a:r>
          </a:p>
          <a:p>
            <a:pPr algn="just"/>
            <a:r>
              <a:rPr lang="fa-IR" dirty="0" err="1">
                <a:cs typeface="B Nazanin" panose="00000400000000000000" pitchFamily="2" charset="-78"/>
              </a:rPr>
              <a:t>كـوتـاه</a:t>
            </a:r>
            <a:r>
              <a:rPr lang="fa-IR" dirty="0">
                <a:cs typeface="B Nazanin" panose="00000400000000000000" pitchFamily="2" charset="-78"/>
              </a:rPr>
              <a:t> </a:t>
            </a:r>
            <a:r>
              <a:rPr lang="fa-IR" dirty="0" err="1">
                <a:cs typeface="B Nazanin" panose="00000400000000000000" pitchFamily="2" charset="-78"/>
              </a:rPr>
              <a:t>سـخـن</a:t>
            </a:r>
            <a:r>
              <a:rPr lang="fa-IR" dirty="0">
                <a:cs typeface="B Nazanin" panose="00000400000000000000" pitchFamily="2" charset="-78"/>
              </a:rPr>
              <a:t> </a:t>
            </a:r>
            <a:r>
              <a:rPr lang="fa-IR" dirty="0" err="1">
                <a:cs typeface="B Nazanin" panose="00000400000000000000" pitchFamily="2" charset="-78"/>
              </a:rPr>
              <a:t>ايـنكه</a:t>
            </a:r>
            <a:r>
              <a:rPr lang="fa-IR" dirty="0">
                <a:cs typeface="B Nazanin" panose="00000400000000000000" pitchFamily="2" charset="-78"/>
              </a:rPr>
              <a:t> </a:t>
            </a:r>
            <a:r>
              <a:rPr lang="fa-IR" dirty="0" err="1">
                <a:cs typeface="B Nazanin" panose="00000400000000000000" pitchFamily="2" charset="-78"/>
              </a:rPr>
              <a:t>پايدارى</a:t>
            </a:r>
            <a:r>
              <a:rPr lang="fa-IR" dirty="0">
                <a:cs typeface="B Nazanin" panose="00000400000000000000" pitchFamily="2" charset="-78"/>
              </a:rPr>
              <a:t> و بقا عمل بسته به </a:t>
            </a:r>
            <a:r>
              <a:rPr lang="fa-IR" dirty="0" err="1">
                <a:cs typeface="B Nazanin" panose="00000400000000000000" pitchFamily="2" charset="-78"/>
              </a:rPr>
              <a:t>ارتباطى</a:t>
            </a:r>
            <a:r>
              <a:rPr lang="fa-IR" dirty="0">
                <a:cs typeface="B Nazanin" panose="00000400000000000000" pitchFamily="2" charset="-78"/>
              </a:rPr>
              <a:t> است </a:t>
            </a:r>
            <a:r>
              <a:rPr lang="fa-IR" dirty="0" err="1">
                <a:cs typeface="B Nazanin" panose="00000400000000000000" pitchFamily="2" charset="-78"/>
              </a:rPr>
              <a:t>كه</a:t>
            </a:r>
            <a:r>
              <a:rPr lang="fa-IR" dirty="0">
                <a:cs typeface="B Nazanin" panose="00000400000000000000" pitchFamily="2" charset="-78"/>
              </a:rPr>
              <a:t> با خدا </a:t>
            </a:r>
            <a:r>
              <a:rPr lang="fa-IR" dirty="0" err="1">
                <a:cs typeface="B Nazanin" panose="00000400000000000000" pitchFamily="2" charset="-78"/>
              </a:rPr>
              <a:t>داردبه</a:t>
            </a:r>
            <a:r>
              <a:rPr lang="fa-IR" dirty="0">
                <a:cs typeface="B Nazanin" panose="00000400000000000000" pitchFamily="2" charset="-78"/>
              </a:rPr>
              <a:t> </a:t>
            </a:r>
            <a:r>
              <a:rPr lang="fa-IR" dirty="0" err="1">
                <a:cs typeface="B Nazanin" panose="00000400000000000000" pitchFamily="2" charset="-78"/>
              </a:rPr>
              <a:t>همين</a:t>
            </a:r>
            <a:r>
              <a:rPr lang="fa-IR" dirty="0">
                <a:cs typeface="B Nazanin" panose="00000400000000000000" pitchFamily="2" charset="-78"/>
              </a:rPr>
              <a:t> مناسبت خداوند به </a:t>
            </a:r>
            <a:r>
              <a:rPr lang="fa-IR" dirty="0" err="1">
                <a:cs typeface="B Nazanin" panose="00000400000000000000" pitchFamily="2" charset="-78"/>
              </a:rPr>
              <a:t>پيامبر</a:t>
            </a:r>
            <a:r>
              <a:rPr lang="fa-IR" dirty="0">
                <a:cs typeface="B Nazanin" panose="00000400000000000000" pitchFamily="2" charset="-78"/>
              </a:rPr>
              <a:t> دستور </a:t>
            </a:r>
            <a:r>
              <a:rPr lang="fa-IR" dirty="0" err="1">
                <a:cs typeface="B Nazanin" panose="00000400000000000000" pitchFamily="2" charset="-78"/>
              </a:rPr>
              <a:t>مى</a:t>
            </a:r>
            <a:r>
              <a:rPr lang="fa-IR" dirty="0">
                <a:cs typeface="B Nazanin" panose="00000400000000000000" pitchFamily="2" charset="-78"/>
              </a:rPr>
              <a:t> دهد </a:t>
            </a:r>
            <a:r>
              <a:rPr lang="fa-IR" dirty="0" err="1">
                <a:cs typeface="B Nazanin" panose="00000400000000000000" pitchFamily="2" charset="-78"/>
              </a:rPr>
              <a:t>كه</a:t>
            </a:r>
            <a:r>
              <a:rPr lang="fa-IR" dirty="0">
                <a:cs typeface="B Nazanin" panose="00000400000000000000" pitchFamily="2" charset="-78"/>
              </a:rPr>
              <a:t> در آغاز شروع </a:t>
            </a:r>
            <a:r>
              <a:rPr lang="fa-IR" dirty="0" err="1">
                <a:cs typeface="B Nazanin" panose="00000400000000000000" pitchFamily="2" charset="-78"/>
              </a:rPr>
              <a:t>تبليغ</a:t>
            </a:r>
            <a:r>
              <a:rPr lang="fa-IR" dirty="0">
                <a:cs typeface="B Nazanin" panose="00000400000000000000" pitchFamily="2" charset="-78"/>
              </a:rPr>
              <a:t> اسلام </a:t>
            </a:r>
            <a:r>
              <a:rPr lang="fa-IR" dirty="0" err="1">
                <a:cs typeface="B Nazanin" panose="00000400000000000000" pitchFamily="2" charset="-78"/>
              </a:rPr>
              <a:t>اين</a:t>
            </a:r>
            <a:r>
              <a:rPr lang="fa-IR" dirty="0">
                <a:cs typeface="B Nazanin" panose="00000400000000000000" pitchFamily="2" charset="-78"/>
              </a:rPr>
              <a:t> </a:t>
            </a:r>
            <a:r>
              <a:rPr lang="fa-IR" dirty="0" err="1">
                <a:cs typeface="B Nazanin" panose="00000400000000000000" pitchFamily="2" charset="-78"/>
              </a:rPr>
              <a:t>وظيفه</a:t>
            </a:r>
            <a:r>
              <a:rPr lang="fa-IR" dirty="0">
                <a:cs typeface="B Nazanin" panose="00000400000000000000" pitchFamily="2" charset="-78"/>
              </a:rPr>
              <a:t> </a:t>
            </a:r>
            <a:r>
              <a:rPr lang="fa-IR" dirty="0" err="1">
                <a:cs typeface="B Nazanin" panose="00000400000000000000" pitchFamily="2" charset="-78"/>
              </a:rPr>
              <a:t>خطير</a:t>
            </a:r>
            <a:r>
              <a:rPr lang="fa-IR" dirty="0">
                <a:cs typeface="B Nazanin" panose="00000400000000000000" pitchFamily="2" charset="-78"/>
              </a:rPr>
              <a:t> را با نام خدا شروع </a:t>
            </a:r>
            <a:r>
              <a:rPr lang="fa-IR" dirty="0" err="1">
                <a:cs typeface="B Nazanin" panose="00000400000000000000" pitchFamily="2" charset="-78"/>
              </a:rPr>
              <a:t>كند</a:t>
            </a:r>
            <a:r>
              <a:rPr lang="fa-IR" dirty="0">
                <a:cs typeface="B Nazanin" panose="00000400000000000000" pitchFamily="2" charset="-78"/>
              </a:rPr>
              <a:t>: </a:t>
            </a:r>
            <a:r>
              <a:rPr lang="fa-IR" dirty="0" err="1">
                <a:cs typeface="B Nazanin" panose="00000400000000000000" pitchFamily="2" charset="-78"/>
              </a:rPr>
              <a:t>اقر</a:t>
            </a:r>
            <a:r>
              <a:rPr lang="fa-IR" dirty="0">
                <a:cs typeface="B Nazanin" panose="00000400000000000000" pitchFamily="2" charset="-78"/>
              </a:rPr>
              <a:t> </a:t>
            </a:r>
            <a:r>
              <a:rPr lang="fa-IR" dirty="0" err="1">
                <a:cs typeface="B Nazanin" panose="00000400000000000000" pitchFamily="2" charset="-78"/>
              </a:rPr>
              <a:t>باسم</a:t>
            </a:r>
            <a:r>
              <a:rPr lang="fa-IR" dirty="0">
                <a:cs typeface="B Nazanin" panose="00000400000000000000" pitchFamily="2" charset="-78"/>
              </a:rPr>
              <a:t> </a:t>
            </a:r>
            <a:r>
              <a:rPr lang="fa-IR" dirty="0" err="1">
                <a:cs typeface="B Nazanin" panose="00000400000000000000" pitchFamily="2" charset="-78"/>
              </a:rPr>
              <a:t>ربك</a:t>
            </a:r>
            <a:r>
              <a:rPr lang="fa-IR" dirty="0">
                <a:cs typeface="B Nazanin" panose="00000400000000000000" pitchFamily="2" charset="-78"/>
              </a:rPr>
              <a:t> (سوره </a:t>
            </a:r>
            <a:r>
              <a:rPr lang="fa-IR" dirty="0" err="1">
                <a:cs typeface="B Nazanin" panose="00000400000000000000" pitchFamily="2" charset="-78"/>
              </a:rPr>
              <a:t>علق</a:t>
            </a:r>
            <a:r>
              <a:rPr lang="fa-IR" dirty="0">
                <a:cs typeface="B Nazanin" panose="00000400000000000000" pitchFamily="2" charset="-78"/>
              </a:rPr>
              <a:t> آيه1)، و </a:t>
            </a:r>
            <a:r>
              <a:rPr lang="fa-IR" dirty="0" err="1">
                <a:cs typeface="B Nazanin" panose="00000400000000000000" pitchFamily="2" charset="-78"/>
              </a:rPr>
              <a:t>مى</a:t>
            </a:r>
            <a:r>
              <a:rPr lang="fa-IR" dirty="0">
                <a:cs typeface="B Nazanin" panose="00000400000000000000" pitchFamily="2" charset="-78"/>
              </a:rPr>
              <a:t> </a:t>
            </a:r>
            <a:r>
              <a:rPr lang="fa-IR" dirty="0" err="1">
                <a:cs typeface="B Nazanin" panose="00000400000000000000" pitchFamily="2" charset="-78"/>
              </a:rPr>
              <a:t>بينيم</a:t>
            </a:r>
            <a:r>
              <a:rPr lang="fa-IR" dirty="0">
                <a:cs typeface="B Nazanin" panose="00000400000000000000" pitchFamily="2" charset="-78"/>
              </a:rPr>
              <a:t> حضرت نوح در آن طوفان سخت و </a:t>
            </a:r>
            <a:r>
              <a:rPr lang="fa-IR" dirty="0" err="1">
                <a:cs typeface="B Nazanin" panose="00000400000000000000" pitchFamily="2" charset="-78"/>
              </a:rPr>
              <a:t>عجيب</a:t>
            </a:r>
            <a:r>
              <a:rPr lang="fa-IR" dirty="0">
                <a:cs typeface="B Nazanin" panose="00000400000000000000" pitchFamily="2" charset="-78"/>
              </a:rPr>
              <a:t> هنگام سوار شدن بر </a:t>
            </a:r>
            <a:r>
              <a:rPr lang="fa-IR" dirty="0" err="1">
                <a:cs typeface="B Nazanin" panose="00000400000000000000" pitchFamily="2" charset="-78"/>
              </a:rPr>
              <a:t>كشتى</a:t>
            </a:r>
            <a:r>
              <a:rPr lang="fa-IR" dirty="0">
                <a:cs typeface="B Nazanin" panose="00000400000000000000" pitchFamily="2" charset="-78"/>
              </a:rPr>
              <a:t> </a:t>
            </a:r>
            <a:r>
              <a:rPr lang="fa-IR" dirty="0" err="1">
                <a:cs typeface="B Nazanin" panose="00000400000000000000" pitchFamily="2" charset="-78"/>
              </a:rPr>
              <a:t>براى</a:t>
            </a:r>
            <a:r>
              <a:rPr lang="fa-IR" dirty="0">
                <a:cs typeface="B Nazanin" panose="00000400000000000000" pitchFamily="2" charset="-78"/>
              </a:rPr>
              <a:t> </a:t>
            </a:r>
            <a:r>
              <a:rPr lang="fa-IR" dirty="0" err="1">
                <a:cs typeface="B Nazanin" panose="00000400000000000000" pitchFamily="2" charset="-78"/>
              </a:rPr>
              <a:t>پيروزى</a:t>
            </a:r>
            <a:r>
              <a:rPr lang="fa-IR" dirty="0">
                <a:cs typeface="B Nazanin" panose="00000400000000000000" pitchFamily="2" charset="-78"/>
              </a:rPr>
              <a:t> بر </a:t>
            </a:r>
            <a:r>
              <a:rPr lang="fa-IR" dirty="0" err="1">
                <a:cs typeface="B Nazanin" panose="00000400000000000000" pitchFamily="2" charset="-78"/>
              </a:rPr>
              <a:t>مشكلات</a:t>
            </a:r>
            <a:r>
              <a:rPr lang="fa-IR" dirty="0">
                <a:cs typeface="B Nazanin" panose="00000400000000000000" pitchFamily="2" charset="-78"/>
              </a:rPr>
              <a:t> به </a:t>
            </a:r>
            <a:r>
              <a:rPr lang="fa-IR" dirty="0" err="1">
                <a:cs typeface="B Nazanin" panose="00000400000000000000" pitchFamily="2" charset="-78"/>
              </a:rPr>
              <a:t>ياران</a:t>
            </a:r>
            <a:r>
              <a:rPr lang="fa-IR" dirty="0">
                <a:cs typeface="B Nazanin" panose="00000400000000000000" pitchFamily="2" charset="-78"/>
              </a:rPr>
              <a:t> خود دستور </a:t>
            </a:r>
            <a:r>
              <a:rPr lang="fa-IR" dirty="0" err="1">
                <a:cs typeface="B Nazanin" panose="00000400000000000000" pitchFamily="2" charset="-78"/>
              </a:rPr>
              <a:t>مى</a:t>
            </a:r>
            <a:r>
              <a:rPr lang="fa-IR" dirty="0">
                <a:cs typeface="B Nazanin" panose="00000400000000000000" pitchFamily="2" charset="-78"/>
              </a:rPr>
              <a:t> دهد </a:t>
            </a:r>
            <a:r>
              <a:rPr lang="fa-IR" dirty="0" err="1">
                <a:cs typeface="B Nazanin" panose="00000400000000000000" pitchFamily="2" charset="-78"/>
              </a:rPr>
              <a:t>كه</a:t>
            </a:r>
            <a:r>
              <a:rPr lang="fa-IR" dirty="0">
                <a:cs typeface="B Nazanin" panose="00000400000000000000" pitchFamily="2" charset="-78"/>
              </a:rPr>
              <a:t> در هنگام </a:t>
            </a:r>
            <a:r>
              <a:rPr lang="fa-IR" dirty="0" err="1">
                <a:cs typeface="B Nazanin" panose="00000400000000000000" pitchFamily="2" charset="-78"/>
              </a:rPr>
              <a:t>حركت</a:t>
            </a:r>
            <a:r>
              <a:rPr lang="fa-IR" dirty="0">
                <a:cs typeface="B Nazanin" panose="00000400000000000000" pitchFamily="2" charset="-78"/>
              </a:rPr>
              <a:t> و در موقع توقف </a:t>
            </a:r>
            <a:r>
              <a:rPr lang="fa-IR" dirty="0" err="1">
                <a:cs typeface="B Nazanin" panose="00000400000000000000" pitchFamily="2" charset="-78"/>
              </a:rPr>
              <a:t>كشتى</a:t>
            </a:r>
            <a:r>
              <a:rPr lang="fa-IR" dirty="0">
                <a:cs typeface="B Nazanin" panose="00000400000000000000" pitchFamily="2" charset="-78"/>
              </a:rPr>
              <a:t> ((</a:t>
            </a:r>
            <a:r>
              <a:rPr lang="fa-IR" dirty="0" err="1">
                <a:cs typeface="B Nazanin" panose="00000400000000000000" pitchFamily="2" charset="-78"/>
              </a:rPr>
              <a:t>بسم</a:t>
            </a:r>
            <a:r>
              <a:rPr lang="fa-IR" dirty="0">
                <a:cs typeface="B Nazanin" panose="00000400000000000000" pitchFamily="2" charset="-78"/>
              </a:rPr>
              <a:t> </a:t>
            </a:r>
            <a:r>
              <a:rPr lang="fa-IR" dirty="0" err="1">
                <a:cs typeface="B Nazanin" panose="00000400000000000000" pitchFamily="2" charset="-78"/>
              </a:rPr>
              <a:t>اللّه</a:t>
            </a:r>
            <a:r>
              <a:rPr lang="fa-IR" dirty="0">
                <a:cs typeface="B Nazanin" panose="00000400000000000000" pitchFamily="2" charset="-78"/>
              </a:rPr>
              <a:t>)) </a:t>
            </a:r>
            <a:r>
              <a:rPr lang="fa-IR" dirty="0" err="1">
                <a:cs typeface="B Nazanin" panose="00000400000000000000" pitchFamily="2" charset="-78"/>
              </a:rPr>
              <a:t>بگويند</a:t>
            </a:r>
            <a:r>
              <a:rPr lang="fa-IR" dirty="0">
                <a:cs typeface="B Nazanin" panose="00000400000000000000" pitchFamily="2" charset="-78"/>
              </a:rPr>
              <a:t> (سوره </a:t>
            </a:r>
            <a:r>
              <a:rPr lang="fa-IR" dirty="0" err="1">
                <a:cs typeface="B Nazanin" panose="00000400000000000000" pitchFamily="2" charset="-78"/>
              </a:rPr>
              <a:t>هود</a:t>
            </a:r>
            <a:r>
              <a:rPr lang="fa-IR" dirty="0">
                <a:cs typeface="B Nazanin" panose="00000400000000000000" pitchFamily="2" charset="-78"/>
              </a:rPr>
              <a:t> </a:t>
            </a:r>
            <a:r>
              <a:rPr lang="fa-IR" dirty="0" err="1">
                <a:cs typeface="B Nazanin" panose="00000400000000000000" pitchFamily="2" charset="-78"/>
              </a:rPr>
              <a:t>آيه</a:t>
            </a:r>
            <a:r>
              <a:rPr lang="fa-IR" dirty="0">
                <a:cs typeface="B Nazanin" panose="00000400000000000000" pitchFamily="2" charset="-78"/>
              </a:rPr>
              <a:t> 41 و48).</a:t>
            </a:r>
          </a:p>
          <a:p>
            <a:pPr algn="just"/>
            <a:endParaRPr lang="fa-IR" dirty="0">
              <a:cs typeface="B Nazanin" panose="00000400000000000000" pitchFamily="2" charset="-78"/>
            </a:endParaRPr>
          </a:p>
        </p:txBody>
      </p:sp>
      <p:pic>
        <p:nvPicPr>
          <p:cNvPr id="4" name="Picture 3">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879041"/>
            <a:ext cx="1812759" cy="1978959"/>
          </a:xfrm>
          <a:prstGeom prst="rect">
            <a:avLst/>
          </a:prstGeom>
        </p:spPr>
      </p:pic>
    </p:spTree>
    <p:extLst>
      <p:ext uri="{BB962C8B-B14F-4D97-AF65-F5344CB8AC3E}">
        <p14:creationId xmlns:p14="http://schemas.microsoft.com/office/powerpoint/2010/main" val="234404641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98359" y="1062318"/>
            <a:ext cx="10186736" cy="4195482"/>
          </a:xfrm>
        </p:spPr>
        <p:txBody>
          <a:bodyPr>
            <a:normAutofit/>
          </a:bodyPr>
          <a:lstStyle/>
          <a:p>
            <a:pPr algn="just"/>
            <a:r>
              <a:rPr lang="fa-IR" dirty="0" smtClean="0">
                <a:cs typeface="B Nazanin" panose="00000400000000000000" pitchFamily="2" charset="-78"/>
              </a:rPr>
              <a:t>و آنها </a:t>
            </a:r>
            <a:r>
              <a:rPr lang="fa-IR" dirty="0" err="1" smtClean="0">
                <a:cs typeface="B Nazanin" panose="00000400000000000000" pitchFamily="2" charset="-78"/>
              </a:rPr>
              <a:t>نيز</a:t>
            </a:r>
            <a:r>
              <a:rPr lang="fa-IR" dirty="0" smtClean="0">
                <a:cs typeface="B Nazanin" panose="00000400000000000000" pitchFamily="2" charset="-78"/>
              </a:rPr>
              <a:t> </a:t>
            </a:r>
            <a:r>
              <a:rPr lang="fa-IR" dirty="0" err="1" smtClean="0">
                <a:cs typeface="B Nazanin" panose="00000400000000000000" pitchFamily="2" charset="-78"/>
              </a:rPr>
              <a:t>اين</a:t>
            </a:r>
            <a:r>
              <a:rPr lang="fa-IR" dirty="0" smtClean="0">
                <a:cs typeface="B Nazanin" panose="00000400000000000000" pitchFamily="2" charset="-78"/>
              </a:rPr>
              <a:t> سفر را سرانجام با </a:t>
            </a:r>
            <a:r>
              <a:rPr lang="fa-IR" dirty="0" err="1" smtClean="0">
                <a:cs typeface="B Nazanin" panose="00000400000000000000" pitchFamily="2" charset="-78"/>
              </a:rPr>
              <a:t>موفقيت</a:t>
            </a:r>
            <a:r>
              <a:rPr lang="fa-IR" dirty="0" smtClean="0">
                <a:cs typeface="B Nazanin" panose="00000400000000000000" pitchFamily="2" charset="-78"/>
              </a:rPr>
              <a:t> و </a:t>
            </a:r>
            <a:r>
              <a:rPr lang="fa-IR" dirty="0" err="1" smtClean="0">
                <a:cs typeface="B Nazanin" panose="00000400000000000000" pitchFamily="2" charset="-78"/>
              </a:rPr>
              <a:t>پيروزى</a:t>
            </a:r>
            <a:r>
              <a:rPr lang="fa-IR" dirty="0" smtClean="0">
                <a:cs typeface="B Nazanin" panose="00000400000000000000" pitchFamily="2" charset="-78"/>
              </a:rPr>
              <a:t> پشت سر گذاشتند.</a:t>
            </a:r>
          </a:p>
          <a:p>
            <a:pPr algn="just"/>
            <a:r>
              <a:rPr lang="fa-IR" dirty="0" smtClean="0">
                <a:cs typeface="B Nazanin" panose="00000400000000000000" pitchFamily="2" charset="-78"/>
              </a:rPr>
              <a:t>و </a:t>
            </a:r>
            <a:r>
              <a:rPr lang="fa-IR" dirty="0" err="1" smtClean="0">
                <a:cs typeface="B Nazanin" panose="00000400000000000000" pitchFamily="2" charset="-78"/>
              </a:rPr>
              <a:t>نـيـز</a:t>
            </a:r>
            <a:r>
              <a:rPr lang="fa-IR" dirty="0" smtClean="0">
                <a:cs typeface="B Nazanin" panose="00000400000000000000" pitchFamily="2" charset="-78"/>
              </a:rPr>
              <a:t> </a:t>
            </a:r>
            <a:r>
              <a:rPr lang="fa-IR" dirty="0" err="1" smtClean="0">
                <a:cs typeface="B Nazanin" panose="00000400000000000000" pitchFamily="2" charset="-78"/>
              </a:rPr>
              <a:t>سـليمان</a:t>
            </a:r>
            <a:r>
              <a:rPr lang="fa-IR" dirty="0" smtClean="0">
                <a:cs typeface="B Nazanin" panose="00000400000000000000" pitchFamily="2" charset="-78"/>
              </a:rPr>
              <a:t> </a:t>
            </a:r>
            <a:r>
              <a:rPr lang="fa-IR" dirty="0" err="1" smtClean="0">
                <a:cs typeface="B Nazanin" panose="00000400000000000000" pitchFamily="2" charset="-78"/>
              </a:rPr>
              <a:t>درنامه</a:t>
            </a:r>
            <a:r>
              <a:rPr lang="fa-IR" dirty="0" smtClean="0">
                <a:cs typeface="B Nazanin" panose="00000400000000000000" pitchFamily="2" charset="-78"/>
              </a:rPr>
              <a:t> </a:t>
            </a:r>
            <a:r>
              <a:rPr lang="fa-IR" dirty="0" err="1" smtClean="0">
                <a:cs typeface="B Nazanin" panose="00000400000000000000" pitchFamily="2" charset="-78"/>
              </a:rPr>
              <a:t>اى</a:t>
            </a:r>
            <a:r>
              <a:rPr lang="fa-IR" dirty="0" smtClean="0">
                <a:cs typeface="B Nazanin" panose="00000400000000000000" pitchFamily="2" charset="-78"/>
              </a:rPr>
              <a:t> </a:t>
            </a:r>
            <a:r>
              <a:rPr lang="fa-IR" dirty="0" err="1" smtClean="0">
                <a:cs typeface="B Nazanin" panose="00000400000000000000" pitchFamily="2" charset="-78"/>
              </a:rPr>
              <a:t>كه</a:t>
            </a:r>
            <a:r>
              <a:rPr lang="fa-IR" dirty="0" smtClean="0">
                <a:cs typeface="B Nazanin" panose="00000400000000000000" pitchFamily="2" charset="-78"/>
              </a:rPr>
              <a:t> به </a:t>
            </a:r>
            <a:r>
              <a:rPr lang="fa-IR" dirty="0" err="1" smtClean="0">
                <a:cs typeface="B Nazanin" panose="00000400000000000000" pitchFamily="2" charset="-78"/>
              </a:rPr>
              <a:t>ملكه</a:t>
            </a:r>
            <a:r>
              <a:rPr lang="fa-IR" dirty="0" smtClean="0">
                <a:cs typeface="B Nazanin" panose="00000400000000000000" pitchFamily="2" charset="-78"/>
              </a:rPr>
              <a:t> سبا </a:t>
            </a:r>
            <a:r>
              <a:rPr lang="fa-IR" dirty="0" err="1" smtClean="0">
                <a:cs typeface="B Nazanin" panose="00000400000000000000" pitchFamily="2" charset="-78"/>
              </a:rPr>
              <a:t>مى</a:t>
            </a:r>
            <a:r>
              <a:rPr lang="fa-IR" dirty="0" smtClean="0">
                <a:cs typeface="B Nazanin" panose="00000400000000000000" pitchFamily="2" charset="-78"/>
              </a:rPr>
              <a:t> </a:t>
            </a:r>
            <a:r>
              <a:rPr lang="fa-IR" dirty="0" err="1" smtClean="0">
                <a:cs typeface="B Nazanin" panose="00000400000000000000" pitchFamily="2" charset="-78"/>
              </a:rPr>
              <a:t>نويسد</a:t>
            </a:r>
            <a:r>
              <a:rPr lang="fa-IR" dirty="0" smtClean="0">
                <a:cs typeface="B Nazanin" panose="00000400000000000000" pitchFamily="2" charset="-78"/>
              </a:rPr>
              <a:t> سرآغاز آن را ((</a:t>
            </a:r>
            <a:r>
              <a:rPr lang="fa-IR" dirty="0" err="1" smtClean="0">
                <a:cs typeface="B Nazanin" panose="00000400000000000000" pitchFamily="2" charset="-78"/>
              </a:rPr>
              <a:t>بسم</a:t>
            </a:r>
            <a:r>
              <a:rPr lang="fa-IR" dirty="0" smtClean="0">
                <a:cs typeface="B Nazanin" panose="00000400000000000000" pitchFamily="2" charset="-78"/>
              </a:rPr>
              <a:t> </a:t>
            </a:r>
            <a:r>
              <a:rPr lang="fa-IR" dirty="0" err="1" smtClean="0">
                <a:cs typeface="B Nazanin" panose="00000400000000000000" pitchFamily="2" charset="-78"/>
              </a:rPr>
              <a:t>اللّه</a:t>
            </a:r>
            <a:r>
              <a:rPr lang="fa-IR" dirty="0" smtClean="0">
                <a:cs typeface="B Nazanin" panose="00000400000000000000" pitchFamily="2" charset="-78"/>
              </a:rPr>
              <a:t>)) </a:t>
            </a:r>
            <a:r>
              <a:rPr lang="fa-IR" dirty="0" err="1" smtClean="0">
                <a:cs typeface="B Nazanin" panose="00000400000000000000" pitchFamily="2" charset="-78"/>
              </a:rPr>
              <a:t>قرارمى</a:t>
            </a:r>
            <a:r>
              <a:rPr lang="fa-IR" dirty="0" smtClean="0">
                <a:cs typeface="B Nazanin" panose="00000400000000000000" pitchFamily="2" charset="-78"/>
              </a:rPr>
              <a:t> دهد (سوره نحل آيه30).</a:t>
            </a:r>
          </a:p>
          <a:p>
            <a:pPr algn="just"/>
            <a:r>
              <a:rPr lang="fa-IR" dirty="0" err="1" smtClean="0">
                <a:cs typeface="B Nazanin" panose="00000400000000000000" pitchFamily="2" charset="-78"/>
              </a:rPr>
              <a:t>روى</a:t>
            </a:r>
            <a:r>
              <a:rPr lang="fa-IR" dirty="0" smtClean="0">
                <a:cs typeface="B Nazanin" panose="00000400000000000000" pitchFamily="2" charset="-78"/>
              </a:rPr>
              <a:t> </a:t>
            </a:r>
            <a:r>
              <a:rPr lang="fa-IR" dirty="0" err="1" smtClean="0">
                <a:cs typeface="B Nazanin" panose="00000400000000000000" pitchFamily="2" charset="-78"/>
              </a:rPr>
              <a:t>هـمـيـن</a:t>
            </a:r>
            <a:r>
              <a:rPr lang="fa-IR" dirty="0" smtClean="0">
                <a:cs typeface="B Nazanin" panose="00000400000000000000" pitchFamily="2" charset="-78"/>
              </a:rPr>
              <a:t> </a:t>
            </a:r>
            <a:r>
              <a:rPr lang="fa-IR" dirty="0" err="1" smtClean="0">
                <a:cs typeface="B Nazanin" panose="00000400000000000000" pitchFamily="2" charset="-78"/>
              </a:rPr>
              <a:t>اصـل</a:t>
            </a:r>
            <a:r>
              <a:rPr lang="fa-IR" dirty="0" smtClean="0">
                <a:cs typeface="B Nazanin" panose="00000400000000000000" pitchFamily="2" charset="-78"/>
              </a:rPr>
              <a:t> ، تمام سوره </a:t>
            </a:r>
            <a:r>
              <a:rPr lang="fa-IR" dirty="0" err="1" smtClean="0">
                <a:cs typeface="B Nazanin" panose="00000400000000000000" pitchFamily="2" charset="-78"/>
              </a:rPr>
              <a:t>هاى</a:t>
            </a:r>
            <a:r>
              <a:rPr lang="fa-IR" dirty="0" smtClean="0">
                <a:cs typeface="B Nazanin" panose="00000400000000000000" pitchFamily="2" charset="-78"/>
              </a:rPr>
              <a:t> قرآن ـ با </a:t>
            </a:r>
            <a:r>
              <a:rPr lang="fa-IR" dirty="0" err="1" smtClean="0">
                <a:cs typeface="B Nazanin" panose="00000400000000000000" pitchFamily="2" charset="-78"/>
              </a:rPr>
              <a:t>بسم</a:t>
            </a:r>
            <a:r>
              <a:rPr lang="fa-IR" dirty="0" smtClean="0">
                <a:cs typeface="B Nazanin" panose="00000400000000000000" pitchFamily="2" charset="-78"/>
              </a:rPr>
              <a:t> </a:t>
            </a:r>
            <a:r>
              <a:rPr lang="fa-IR" dirty="0" err="1" smtClean="0">
                <a:cs typeface="B Nazanin" panose="00000400000000000000" pitchFamily="2" charset="-78"/>
              </a:rPr>
              <a:t>اللّه</a:t>
            </a:r>
            <a:r>
              <a:rPr lang="fa-IR" dirty="0" smtClean="0">
                <a:cs typeface="B Nazanin" panose="00000400000000000000" pitchFamily="2" charset="-78"/>
              </a:rPr>
              <a:t> آغاز </a:t>
            </a:r>
            <a:r>
              <a:rPr lang="fa-IR" dirty="0" err="1" smtClean="0">
                <a:cs typeface="B Nazanin" panose="00000400000000000000" pitchFamily="2" charset="-78"/>
              </a:rPr>
              <a:t>مى</a:t>
            </a:r>
            <a:r>
              <a:rPr lang="fa-IR" dirty="0" smtClean="0">
                <a:cs typeface="B Nazanin" panose="00000400000000000000" pitchFamily="2" charset="-78"/>
              </a:rPr>
              <a:t> شود تا هدف </a:t>
            </a:r>
            <a:r>
              <a:rPr lang="fa-IR" dirty="0" err="1" smtClean="0">
                <a:cs typeface="B Nazanin" panose="00000400000000000000" pitchFamily="2" charset="-78"/>
              </a:rPr>
              <a:t>اصلى</a:t>
            </a:r>
            <a:r>
              <a:rPr lang="fa-IR" dirty="0" smtClean="0">
                <a:cs typeface="B Nazanin" panose="00000400000000000000" pitchFamily="2" charset="-78"/>
              </a:rPr>
              <a:t> از آغاز تا انجام با </a:t>
            </a:r>
            <a:r>
              <a:rPr lang="fa-IR" dirty="0" err="1" smtClean="0">
                <a:cs typeface="B Nazanin" panose="00000400000000000000" pitchFamily="2" charset="-78"/>
              </a:rPr>
              <a:t>مـوفـقـيـت</a:t>
            </a:r>
            <a:r>
              <a:rPr lang="fa-IR" dirty="0" smtClean="0">
                <a:cs typeface="B Nazanin" panose="00000400000000000000" pitchFamily="2" charset="-78"/>
              </a:rPr>
              <a:t> و </a:t>
            </a:r>
            <a:r>
              <a:rPr lang="fa-IR" dirty="0" err="1" smtClean="0">
                <a:cs typeface="B Nazanin" panose="00000400000000000000" pitchFamily="2" charset="-78"/>
              </a:rPr>
              <a:t>پـيـروزى</a:t>
            </a:r>
            <a:r>
              <a:rPr lang="fa-IR" dirty="0" smtClean="0">
                <a:cs typeface="B Nazanin" panose="00000400000000000000" pitchFamily="2" charset="-78"/>
              </a:rPr>
              <a:t> و </a:t>
            </a:r>
            <a:r>
              <a:rPr lang="fa-IR" dirty="0" err="1" smtClean="0">
                <a:cs typeface="B Nazanin" panose="00000400000000000000" pitchFamily="2" charset="-78"/>
              </a:rPr>
              <a:t>بـدون</a:t>
            </a:r>
            <a:r>
              <a:rPr lang="fa-IR" dirty="0" smtClean="0">
                <a:cs typeface="B Nazanin" panose="00000400000000000000" pitchFamily="2" charset="-78"/>
              </a:rPr>
              <a:t> </a:t>
            </a:r>
            <a:r>
              <a:rPr lang="fa-IR" dirty="0" err="1" smtClean="0">
                <a:cs typeface="B Nazanin" panose="00000400000000000000" pitchFamily="2" charset="-78"/>
              </a:rPr>
              <a:t>شكست</a:t>
            </a:r>
            <a:r>
              <a:rPr lang="fa-IR" dirty="0" smtClean="0">
                <a:cs typeface="B Nazanin" panose="00000400000000000000" pitchFamily="2" charset="-78"/>
              </a:rPr>
              <a:t> انجام شود و تنها سوره توبه است </a:t>
            </a:r>
            <a:r>
              <a:rPr lang="fa-IR" dirty="0" err="1" smtClean="0">
                <a:cs typeface="B Nazanin" panose="00000400000000000000" pitchFamily="2" charset="-78"/>
              </a:rPr>
              <a:t>كه</a:t>
            </a:r>
            <a:r>
              <a:rPr lang="fa-IR" dirty="0" smtClean="0">
                <a:cs typeface="B Nazanin" panose="00000400000000000000" pitchFamily="2" charset="-78"/>
              </a:rPr>
              <a:t> </a:t>
            </a:r>
            <a:r>
              <a:rPr lang="fa-IR" dirty="0" err="1" smtClean="0">
                <a:cs typeface="B Nazanin" panose="00000400000000000000" pitchFamily="2" charset="-78"/>
              </a:rPr>
              <a:t>بسم</a:t>
            </a:r>
            <a:r>
              <a:rPr lang="fa-IR" dirty="0" smtClean="0">
                <a:cs typeface="B Nazanin" panose="00000400000000000000" pitchFamily="2" charset="-78"/>
              </a:rPr>
              <a:t> </a:t>
            </a:r>
            <a:r>
              <a:rPr lang="fa-IR" dirty="0" err="1" smtClean="0">
                <a:cs typeface="B Nazanin" panose="00000400000000000000" pitchFamily="2" charset="-78"/>
              </a:rPr>
              <a:t>اللّه</a:t>
            </a:r>
            <a:r>
              <a:rPr lang="fa-IR" dirty="0" smtClean="0">
                <a:cs typeface="B Nazanin" panose="00000400000000000000" pitchFamily="2" charset="-78"/>
              </a:rPr>
              <a:t> در آغاز آن </a:t>
            </a:r>
            <a:r>
              <a:rPr lang="fa-IR" dirty="0" err="1" smtClean="0">
                <a:cs typeface="B Nazanin" panose="00000400000000000000" pitchFamily="2" charset="-78"/>
              </a:rPr>
              <a:t>نـمـى</a:t>
            </a:r>
            <a:r>
              <a:rPr lang="fa-IR" dirty="0" smtClean="0">
                <a:cs typeface="B Nazanin" panose="00000400000000000000" pitchFamily="2" charset="-78"/>
              </a:rPr>
              <a:t> </a:t>
            </a:r>
            <a:r>
              <a:rPr lang="fa-IR" dirty="0" err="1" smtClean="0">
                <a:cs typeface="B Nazanin" panose="00000400000000000000" pitchFamily="2" charset="-78"/>
              </a:rPr>
              <a:t>بينيم</a:t>
            </a:r>
            <a:r>
              <a:rPr lang="fa-IR" dirty="0" smtClean="0">
                <a:cs typeface="B Nazanin" panose="00000400000000000000" pitchFamily="2" charset="-78"/>
              </a:rPr>
              <a:t> چرا </a:t>
            </a:r>
            <a:r>
              <a:rPr lang="fa-IR" dirty="0" err="1" smtClean="0">
                <a:cs typeface="B Nazanin" panose="00000400000000000000" pitchFamily="2" charset="-78"/>
              </a:rPr>
              <a:t>كه</a:t>
            </a:r>
            <a:r>
              <a:rPr lang="fa-IR" dirty="0" smtClean="0">
                <a:cs typeface="B Nazanin" panose="00000400000000000000" pitchFamily="2" charset="-78"/>
              </a:rPr>
              <a:t> سوره توبه با اعلان جنگ به </a:t>
            </a:r>
            <a:r>
              <a:rPr lang="fa-IR" dirty="0" err="1" smtClean="0">
                <a:cs typeface="B Nazanin" panose="00000400000000000000" pitchFamily="2" charset="-78"/>
              </a:rPr>
              <a:t>جنايتكاران</a:t>
            </a:r>
            <a:r>
              <a:rPr lang="fa-IR" dirty="0" smtClean="0">
                <a:cs typeface="B Nazanin" panose="00000400000000000000" pitchFamily="2" charset="-78"/>
              </a:rPr>
              <a:t> </a:t>
            </a:r>
            <a:r>
              <a:rPr lang="fa-IR" dirty="0" err="1" smtClean="0">
                <a:cs typeface="B Nazanin" panose="00000400000000000000" pitchFamily="2" charset="-78"/>
              </a:rPr>
              <a:t>مكه</a:t>
            </a:r>
            <a:r>
              <a:rPr lang="fa-IR" dirty="0" smtClean="0">
                <a:cs typeface="B Nazanin" panose="00000400000000000000" pitchFamily="2" charset="-78"/>
              </a:rPr>
              <a:t> و </a:t>
            </a:r>
            <a:r>
              <a:rPr lang="fa-IR" dirty="0" err="1" smtClean="0">
                <a:cs typeface="B Nazanin" panose="00000400000000000000" pitchFamily="2" charset="-78"/>
              </a:rPr>
              <a:t>پيمان</a:t>
            </a:r>
            <a:r>
              <a:rPr lang="fa-IR" dirty="0" smtClean="0">
                <a:cs typeface="B Nazanin" panose="00000400000000000000" pitchFamily="2" charset="-78"/>
              </a:rPr>
              <a:t> </a:t>
            </a:r>
            <a:r>
              <a:rPr lang="fa-IR" dirty="0" err="1" smtClean="0">
                <a:cs typeface="B Nazanin" panose="00000400000000000000" pitchFamily="2" charset="-78"/>
              </a:rPr>
              <a:t>شكنان</a:t>
            </a:r>
            <a:r>
              <a:rPr lang="fa-IR" dirty="0" smtClean="0">
                <a:cs typeface="B Nazanin" panose="00000400000000000000" pitchFamily="2" charset="-78"/>
              </a:rPr>
              <a:t> آغاز شده ، و اعلام جنگ با </a:t>
            </a:r>
            <a:r>
              <a:rPr lang="fa-IR" dirty="0" err="1" smtClean="0">
                <a:cs typeface="B Nazanin" panose="00000400000000000000" pitchFamily="2" charset="-78"/>
              </a:rPr>
              <a:t>توصيف</a:t>
            </a:r>
            <a:r>
              <a:rPr lang="fa-IR" dirty="0" smtClean="0">
                <a:cs typeface="B Nazanin" panose="00000400000000000000" pitchFamily="2" charset="-78"/>
              </a:rPr>
              <a:t> خداوند به ((رحمان و </a:t>
            </a:r>
            <a:r>
              <a:rPr lang="fa-IR" dirty="0" err="1" smtClean="0">
                <a:cs typeface="B Nazanin" panose="00000400000000000000" pitchFamily="2" charset="-78"/>
              </a:rPr>
              <a:t>رحيم</a:t>
            </a:r>
            <a:r>
              <a:rPr lang="fa-IR" dirty="0" smtClean="0">
                <a:cs typeface="B Nazanin" panose="00000400000000000000" pitchFamily="2" charset="-78"/>
              </a:rPr>
              <a:t>)) سازگار </a:t>
            </a:r>
            <a:r>
              <a:rPr lang="fa-IR" dirty="0" err="1" smtClean="0">
                <a:cs typeface="B Nazanin" panose="00000400000000000000" pitchFamily="2" charset="-78"/>
              </a:rPr>
              <a:t>نيست</a:t>
            </a:r>
            <a:r>
              <a:rPr lang="fa-IR" dirty="0" smtClean="0">
                <a:cs typeface="B Nazanin" panose="00000400000000000000" pitchFamily="2" charset="-78"/>
              </a:rPr>
              <a:t>.</a:t>
            </a:r>
          </a:p>
          <a:p>
            <a:pPr algn="just"/>
            <a:endParaRPr lang="fa-IR" dirty="0">
              <a:cs typeface="B Nazanin" panose="00000400000000000000" pitchFamily="2" charset="-78"/>
            </a:endParaRPr>
          </a:p>
        </p:txBody>
      </p:sp>
      <p:pic>
        <p:nvPicPr>
          <p:cNvPr id="4" name="Picture 3">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879041"/>
            <a:ext cx="1812759" cy="1978959"/>
          </a:xfrm>
          <a:prstGeom prst="rect">
            <a:avLst/>
          </a:prstGeom>
        </p:spPr>
      </p:pic>
    </p:spTree>
    <p:extLst>
      <p:ext uri="{BB962C8B-B14F-4D97-AF65-F5344CB8AC3E}">
        <p14:creationId xmlns:p14="http://schemas.microsoft.com/office/powerpoint/2010/main" val="16488045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a-IR" b="1" dirty="0" err="1">
                <a:cs typeface="B Nazanin" panose="00000400000000000000" pitchFamily="2" charset="-78"/>
              </a:rPr>
              <a:t>ويژگيهاى</a:t>
            </a:r>
            <a:r>
              <a:rPr lang="fa-IR" b="1" dirty="0">
                <a:cs typeface="B Nazanin" panose="00000400000000000000" pitchFamily="2" charset="-78"/>
              </a:rPr>
              <a:t> سوره حمد </a:t>
            </a:r>
            <a:br>
              <a:rPr lang="fa-IR" b="1" dirty="0">
                <a:cs typeface="B Nazanin" panose="00000400000000000000" pitchFamily="2" charset="-78"/>
              </a:rPr>
            </a:br>
            <a:endParaRPr lang="fa-IR" dirty="0">
              <a:cs typeface="B Nazanin" panose="00000400000000000000" pitchFamily="2" charset="-78"/>
            </a:endParaRPr>
          </a:p>
        </p:txBody>
      </p:sp>
      <p:pic>
        <p:nvPicPr>
          <p:cNvPr id="3" name="Picture 2">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879041"/>
            <a:ext cx="1812759" cy="1978959"/>
          </a:xfrm>
          <a:prstGeom prst="rect">
            <a:avLst/>
          </a:prstGeom>
        </p:spPr>
      </p:pic>
    </p:spTree>
    <p:extLst>
      <p:ext uri="{BB962C8B-B14F-4D97-AF65-F5344CB8AC3E}">
        <p14:creationId xmlns:p14="http://schemas.microsoft.com/office/powerpoint/2010/main" val="20843900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54742" y="497541"/>
            <a:ext cx="10031506" cy="4477871"/>
          </a:xfrm>
        </p:spPr>
        <p:txBody>
          <a:bodyPr>
            <a:normAutofit/>
          </a:bodyPr>
          <a:lstStyle/>
          <a:p>
            <a:pPr algn="just"/>
            <a:r>
              <a:rPr lang="fa-IR" dirty="0" smtClean="0">
                <a:cs typeface="B Nazanin" panose="00000400000000000000" pitchFamily="2" charset="-78"/>
              </a:rPr>
              <a:t>1ـ </a:t>
            </a:r>
            <a:r>
              <a:rPr lang="fa-IR" dirty="0" err="1" smtClean="0">
                <a:cs typeface="B Nazanin" panose="00000400000000000000" pitchFamily="2" charset="-78"/>
              </a:rPr>
              <a:t>اين</a:t>
            </a:r>
            <a:r>
              <a:rPr lang="fa-IR" dirty="0" smtClean="0">
                <a:cs typeface="B Nazanin" panose="00000400000000000000" pitchFamily="2" charset="-78"/>
              </a:rPr>
              <a:t> سوره اساسا با سوره </a:t>
            </a:r>
            <a:r>
              <a:rPr lang="fa-IR" dirty="0" err="1" smtClean="0">
                <a:cs typeface="B Nazanin" panose="00000400000000000000" pitchFamily="2" charset="-78"/>
              </a:rPr>
              <a:t>هاى</a:t>
            </a:r>
            <a:r>
              <a:rPr lang="fa-IR" dirty="0" smtClean="0">
                <a:cs typeface="B Nazanin" panose="00000400000000000000" pitchFamily="2" charset="-78"/>
              </a:rPr>
              <a:t> </a:t>
            </a:r>
            <a:r>
              <a:rPr lang="fa-IR" dirty="0" err="1" smtClean="0">
                <a:cs typeface="B Nazanin" panose="00000400000000000000" pitchFamily="2" charset="-78"/>
              </a:rPr>
              <a:t>ديگر</a:t>
            </a:r>
            <a:r>
              <a:rPr lang="fa-IR" dirty="0" smtClean="0">
                <a:cs typeface="B Nazanin" panose="00000400000000000000" pitchFamily="2" charset="-78"/>
              </a:rPr>
              <a:t> قرآن از نظر لحن و آهنگ فرق </a:t>
            </a:r>
            <a:r>
              <a:rPr lang="fa-IR" dirty="0" err="1" smtClean="0">
                <a:cs typeface="B Nazanin" panose="00000400000000000000" pitchFamily="2" charset="-78"/>
              </a:rPr>
              <a:t>روشنى</a:t>
            </a:r>
            <a:r>
              <a:rPr lang="fa-IR" dirty="0" smtClean="0">
                <a:cs typeface="B Nazanin" panose="00000400000000000000" pitchFamily="2" charset="-78"/>
              </a:rPr>
              <a:t> دارد </a:t>
            </a:r>
            <a:r>
              <a:rPr lang="fa-IR" dirty="0" err="1" smtClean="0">
                <a:cs typeface="B Nazanin" panose="00000400000000000000" pitchFamily="2" charset="-78"/>
              </a:rPr>
              <a:t>زيرا</a:t>
            </a:r>
            <a:r>
              <a:rPr lang="fa-IR" dirty="0" smtClean="0">
                <a:cs typeface="B Nazanin" panose="00000400000000000000" pitchFamily="2" charset="-78"/>
              </a:rPr>
              <a:t> در </a:t>
            </a:r>
            <a:r>
              <a:rPr lang="fa-IR" dirty="0" err="1" smtClean="0">
                <a:cs typeface="B Nazanin" panose="00000400000000000000" pitchFamily="2" charset="-78"/>
              </a:rPr>
              <a:t>اين</a:t>
            </a:r>
            <a:r>
              <a:rPr lang="fa-IR" dirty="0" smtClean="0">
                <a:cs typeface="B Nazanin" panose="00000400000000000000" pitchFamily="2" charset="-78"/>
              </a:rPr>
              <a:t> سوره </a:t>
            </a:r>
            <a:r>
              <a:rPr lang="fa-IR" dirty="0" err="1" smtClean="0">
                <a:cs typeface="B Nazanin" panose="00000400000000000000" pitchFamily="2" charset="-78"/>
              </a:rPr>
              <a:t>خـداونـد</a:t>
            </a:r>
            <a:r>
              <a:rPr lang="fa-IR" dirty="0" smtClean="0">
                <a:cs typeface="B Nazanin" panose="00000400000000000000" pitchFamily="2" charset="-78"/>
              </a:rPr>
              <a:t> </a:t>
            </a:r>
            <a:r>
              <a:rPr lang="fa-IR" dirty="0" err="1" smtClean="0">
                <a:cs typeface="B Nazanin" panose="00000400000000000000" pitchFamily="2" charset="-78"/>
              </a:rPr>
              <a:t>طـرز</a:t>
            </a:r>
            <a:r>
              <a:rPr lang="fa-IR" dirty="0" smtClean="0">
                <a:cs typeface="B Nazanin" panose="00000400000000000000" pitchFamily="2" charset="-78"/>
              </a:rPr>
              <a:t> </a:t>
            </a:r>
            <a:r>
              <a:rPr lang="fa-IR" dirty="0" err="1" smtClean="0">
                <a:cs typeface="B Nazanin" panose="00000400000000000000" pitchFamily="2" charset="-78"/>
              </a:rPr>
              <a:t>مـناجات</a:t>
            </a:r>
            <a:r>
              <a:rPr lang="fa-IR" dirty="0" smtClean="0">
                <a:cs typeface="B Nazanin" panose="00000400000000000000" pitchFamily="2" charset="-78"/>
              </a:rPr>
              <a:t> و سخن گفتن با او را به بندگانش آموخته است آغاز </a:t>
            </a:r>
            <a:r>
              <a:rPr lang="fa-IR" dirty="0" err="1" smtClean="0">
                <a:cs typeface="B Nazanin" panose="00000400000000000000" pitchFamily="2" charset="-78"/>
              </a:rPr>
              <a:t>اين</a:t>
            </a:r>
            <a:r>
              <a:rPr lang="fa-IR" dirty="0" smtClean="0">
                <a:cs typeface="B Nazanin" panose="00000400000000000000" pitchFamily="2" charset="-78"/>
              </a:rPr>
              <a:t> سوره با حمد و </a:t>
            </a:r>
            <a:r>
              <a:rPr lang="fa-IR" dirty="0" err="1" smtClean="0">
                <a:cs typeface="B Nazanin" panose="00000400000000000000" pitchFamily="2" charset="-78"/>
              </a:rPr>
              <a:t>سـتايش</a:t>
            </a:r>
            <a:r>
              <a:rPr lang="fa-IR" dirty="0" smtClean="0">
                <a:cs typeface="B Nazanin" panose="00000400000000000000" pitchFamily="2" charset="-78"/>
              </a:rPr>
              <a:t> پروردگار شروع و با ابراز </a:t>
            </a:r>
            <a:r>
              <a:rPr lang="fa-IR" dirty="0" err="1" smtClean="0">
                <a:cs typeface="B Nazanin" panose="00000400000000000000" pitchFamily="2" charset="-78"/>
              </a:rPr>
              <a:t>ايمان</a:t>
            </a:r>
            <a:r>
              <a:rPr lang="fa-IR" dirty="0" smtClean="0">
                <a:cs typeface="B Nazanin" panose="00000400000000000000" pitchFamily="2" charset="-78"/>
              </a:rPr>
              <a:t> به </a:t>
            </a:r>
            <a:r>
              <a:rPr lang="fa-IR" dirty="0" err="1" smtClean="0">
                <a:cs typeface="B Nazanin" panose="00000400000000000000" pitchFamily="2" charset="-78"/>
              </a:rPr>
              <a:t>مبد</a:t>
            </a:r>
            <a:r>
              <a:rPr lang="fa-IR" dirty="0" smtClean="0">
                <a:cs typeface="B Nazanin" panose="00000400000000000000" pitchFamily="2" charset="-78"/>
              </a:rPr>
              <a:t> </a:t>
            </a:r>
            <a:r>
              <a:rPr lang="fa-IR" dirty="0" err="1" smtClean="0">
                <a:cs typeface="B Nazanin" panose="00000400000000000000" pitchFamily="2" charset="-78"/>
              </a:rPr>
              <a:t>ومعاد</a:t>
            </a:r>
            <a:r>
              <a:rPr lang="fa-IR" dirty="0" smtClean="0">
                <a:cs typeface="B Nazanin" panose="00000400000000000000" pitchFamily="2" charset="-78"/>
              </a:rPr>
              <a:t> (</a:t>
            </a:r>
            <a:r>
              <a:rPr lang="fa-IR" dirty="0" err="1" smtClean="0">
                <a:cs typeface="B Nazanin" panose="00000400000000000000" pitchFamily="2" charset="-78"/>
              </a:rPr>
              <a:t>خداشناسى</a:t>
            </a:r>
            <a:r>
              <a:rPr lang="fa-IR" dirty="0" smtClean="0">
                <a:cs typeface="B Nazanin" panose="00000400000000000000" pitchFamily="2" charset="-78"/>
              </a:rPr>
              <a:t> و </a:t>
            </a:r>
            <a:r>
              <a:rPr lang="fa-IR" dirty="0" err="1" smtClean="0">
                <a:cs typeface="B Nazanin" panose="00000400000000000000" pitchFamily="2" charset="-78"/>
              </a:rPr>
              <a:t>ايمان</a:t>
            </a:r>
            <a:r>
              <a:rPr lang="fa-IR" dirty="0" smtClean="0">
                <a:cs typeface="B Nazanin" panose="00000400000000000000" pitchFamily="2" charset="-78"/>
              </a:rPr>
              <a:t> به </a:t>
            </a:r>
            <a:r>
              <a:rPr lang="fa-IR" dirty="0" err="1" smtClean="0">
                <a:cs typeface="B Nazanin" panose="00000400000000000000" pitchFamily="2" charset="-78"/>
              </a:rPr>
              <a:t>رستاخيز</a:t>
            </a:r>
            <a:r>
              <a:rPr lang="fa-IR" dirty="0" smtClean="0">
                <a:cs typeface="B Nazanin" panose="00000400000000000000" pitchFamily="2" charset="-78"/>
              </a:rPr>
              <a:t>) ادامه و با تقاضاها و </a:t>
            </a:r>
            <a:r>
              <a:rPr lang="fa-IR" dirty="0" err="1" smtClean="0">
                <a:cs typeface="B Nazanin" panose="00000400000000000000" pitchFamily="2" charset="-78"/>
              </a:rPr>
              <a:t>نيازهاى</a:t>
            </a:r>
            <a:r>
              <a:rPr lang="fa-IR" dirty="0" smtClean="0">
                <a:cs typeface="B Nazanin" panose="00000400000000000000" pitchFamily="2" charset="-78"/>
              </a:rPr>
              <a:t> بندگان </a:t>
            </a:r>
            <a:r>
              <a:rPr lang="fa-IR" dirty="0" err="1" smtClean="0">
                <a:cs typeface="B Nazanin" panose="00000400000000000000" pitchFamily="2" charset="-78"/>
              </a:rPr>
              <a:t>پايان</a:t>
            </a:r>
            <a:r>
              <a:rPr lang="fa-IR" dirty="0" smtClean="0">
                <a:cs typeface="B Nazanin" panose="00000400000000000000" pitchFamily="2" charset="-78"/>
              </a:rPr>
              <a:t> </a:t>
            </a:r>
            <a:r>
              <a:rPr lang="fa-IR" dirty="0" err="1" smtClean="0">
                <a:cs typeface="B Nazanin" panose="00000400000000000000" pitchFamily="2" charset="-78"/>
              </a:rPr>
              <a:t>مى</a:t>
            </a:r>
            <a:r>
              <a:rPr lang="fa-IR" dirty="0" smtClean="0">
                <a:cs typeface="B Nazanin" panose="00000400000000000000" pitchFamily="2" charset="-78"/>
              </a:rPr>
              <a:t> </a:t>
            </a:r>
            <a:r>
              <a:rPr lang="fa-IR" dirty="0" err="1" smtClean="0">
                <a:cs typeface="B Nazanin" panose="00000400000000000000" pitchFamily="2" charset="-78"/>
              </a:rPr>
              <a:t>گيرد</a:t>
            </a:r>
            <a:r>
              <a:rPr lang="fa-IR" dirty="0" smtClean="0">
                <a:cs typeface="B Nazanin" panose="00000400000000000000" pitchFamily="2" charset="-78"/>
              </a:rPr>
              <a:t>.</a:t>
            </a:r>
          </a:p>
          <a:p>
            <a:pPr algn="just"/>
            <a:endParaRPr lang="fa-IR" dirty="0" smtClean="0">
              <a:cs typeface="B Nazanin" panose="00000400000000000000" pitchFamily="2" charset="-78"/>
            </a:endParaRPr>
          </a:p>
          <a:p>
            <a:pPr algn="just"/>
            <a:r>
              <a:rPr lang="fa-IR" dirty="0" smtClean="0">
                <a:cs typeface="B Nazanin" panose="00000400000000000000" pitchFamily="2" charset="-78"/>
              </a:rPr>
              <a:t>2ـ </a:t>
            </a:r>
            <a:r>
              <a:rPr lang="fa-IR" dirty="0" err="1" smtClean="0">
                <a:cs typeface="B Nazanin" panose="00000400000000000000" pitchFamily="2" charset="-78"/>
              </a:rPr>
              <a:t>سـوره</a:t>
            </a:r>
            <a:r>
              <a:rPr lang="fa-IR" dirty="0" smtClean="0">
                <a:cs typeface="B Nazanin" panose="00000400000000000000" pitchFamily="2" charset="-78"/>
              </a:rPr>
              <a:t> </a:t>
            </a:r>
            <a:r>
              <a:rPr lang="fa-IR" dirty="0" err="1" smtClean="0">
                <a:cs typeface="B Nazanin" panose="00000400000000000000" pitchFamily="2" charset="-78"/>
              </a:rPr>
              <a:t>حـمـد</a:t>
            </a:r>
            <a:r>
              <a:rPr lang="fa-IR" dirty="0" smtClean="0">
                <a:cs typeface="B Nazanin" panose="00000400000000000000" pitchFamily="2" charset="-78"/>
              </a:rPr>
              <a:t>، </a:t>
            </a:r>
            <a:r>
              <a:rPr lang="fa-IR" dirty="0" err="1" smtClean="0">
                <a:cs typeface="B Nazanin" panose="00000400000000000000" pitchFamily="2" charset="-78"/>
              </a:rPr>
              <a:t>اسـاس</a:t>
            </a:r>
            <a:r>
              <a:rPr lang="fa-IR" dirty="0" smtClean="0">
                <a:cs typeface="B Nazanin" panose="00000400000000000000" pitchFamily="2" charset="-78"/>
              </a:rPr>
              <a:t> </a:t>
            </a:r>
            <a:r>
              <a:rPr lang="fa-IR" dirty="0" err="1" smtClean="0">
                <a:cs typeface="B Nazanin" panose="00000400000000000000" pitchFamily="2" charset="-78"/>
              </a:rPr>
              <a:t>قـرآن</a:t>
            </a:r>
            <a:r>
              <a:rPr lang="fa-IR" dirty="0" smtClean="0">
                <a:cs typeface="B Nazanin" panose="00000400000000000000" pitchFamily="2" charset="-78"/>
              </a:rPr>
              <a:t> </a:t>
            </a:r>
            <a:r>
              <a:rPr lang="fa-IR" dirty="0" err="1" smtClean="0">
                <a:cs typeface="B Nazanin" panose="00000400000000000000" pitchFamily="2" charset="-78"/>
              </a:rPr>
              <a:t>اسـت</a:t>
            </a:r>
            <a:r>
              <a:rPr lang="fa-IR" dirty="0" smtClean="0">
                <a:cs typeface="B Nazanin" panose="00000400000000000000" pitchFamily="2" charset="-78"/>
              </a:rPr>
              <a:t> ، در </a:t>
            </a:r>
            <a:r>
              <a:rPr lang="fa-IR" dirty="0" err="1" smtClean="0">
                <a:cs typeface="B Nazanin" panose="00000400000000000000" pitchFamily="2" charset="-78"/>
              </a:rPr>
              <a:t>حـديثى</a:t>
            </a:r>
            <a:r>
              <a:rPr lang="fa-IR" dirty="0" smtClean="0">
                <a:cs typeface="B Nazanin" panose="00000400000000000000" pitchFamily="2" charset="-78"/>
              </a:rPr>
              <a:t> از </a:t>
            </a:r>
            <a:r>
              <a:rPr lang="fa-IR" dirty="0" err="1" smtClean="0">
                <a:cs typeface="B Nazanin" panose="00000400000000000000" pitchFamily="2" charset="-78"/>
              </a:rPr>
              <a:t>پيامبر</a:t>
            </a:r>
            <a:r>
              <a:rPr lang="fa-IR" dirty="0" smtClean="0">
                <a:cs typeface="B Nazanin" panose="00000400000000000000" pitchFamily="2" charset="-78"/>
              </a:rPr>
              <a:t> </a:t>
            </a:r>
            <a:r>
              <a:rPr lang="fa-IR" dirty="0" err="1" smtClean="0">
                <a:cs typeface="B Nazanin" panose="00000400000000000000" pitchFamily="2" charset="-78"/>
              </a:rPr>
              <a:t>اكرم</a:t>
            </a:r>
            <a:r>
              <a:rPr lang="fa-IR" dirty="0" smtClean="0">
                <a:cs typeface="B Nazanin" panose="00000400000000000000" pitchFamily="2" charset="-78"/>
              </a:rPr>
              <a:t> (ص) </a:t>
            </a:r>
            <a:r>
              <a:rPr lang="fa-IR" dirty="0" err="1" smtClean="0">
                <a:cs typeface="B Nazanin" panose="00000400000000000000" pitchFamily="2" charset="-78"/>
              </a:rPr>
              <a:t>مى</a:t>
            </a:r>
            <a:r>
              <a:rPr lang="fa-IR" dirty="0" smtClean="0">
                <a:cs typeface="B Nazanin" panose="00000400000000000000" pitchFamily="2" charset="-78"/>
              </a:rPr>
              <a:t> </a:t>
            </a:r>
            <a:r>
              <a:rPr lang="fa-IR" dirty="0" err="1" smtClean="0">
                <a:cs typeface="B Nazanin" panose="00000400000000000000" pitchFamily="2" charset="-78"/>
              </a:rPr>
              <a:t>خوانيم</a:t>
            </a:r>
            <a:r>
              <a:rPr lang="fa-IR" dirty="0" smtClean="0">
                <a:cs typeface="B Nazanin" panose="00000400000000000000" pitchFamily="2" charset="-78"/>
              </a:rPr>
              <a:t> </a:t>
            </a:r>
            <a:r>
              <a:rPr lang="fa-IR" dirty="0" err="1" smtClean="0">
                <a:cs typeface="B Nazanin" panose="00000400000000000000" pitchFamily="2" charset="-78"/>
              </a:rPr>
              <a:t>كه</a:t>
            </a:r>
            <a:r>
              <a:rPr lang="fa-IR" dirty="0" smtClean="0">
                <a:cs typeface="B Nazanin" panose="00000400000000000000" pitchFamily="2" charset="-78"/>
              </a:rPr>
              <a:t> : ((</a:t>
            </a:r>
            <a:r>
              <a:rPr lang="fa-IR" dirty="0" err="1" smtClean="0">
                <a:cs typeface="B Nazanin" panose="00000400000000000000" pitchFamily="2" charset="-78"/>
              </a:rPr>
              <a:t>الحمد</a:t>
            </a:r>
            <a:r>
              <a:rPr lang="fa-IR" dirty="0" smtClean="0">
                <a:cs typeface="B Nazanin" panose="00000400000000000000" pitchFamily="2" charset="-78"/>
              </a:rPr>
              <a:t> ام </a:t>
            </a:r>
            <a:r>
              <a:rPr lang="fa-IR" dirty="0" err="1" smtClean="0">
                <a:cs typeface="B Nazanin" panose="00000400000000000000" pitchFamily="2" charset="-78"/>
              </a:rPr>
              <a:t>الـقـرآن</a:t>
            </a:r>
            <a:r>
              <a:rPr lang="fa-IR" dirty="0" smtClean="0">
                <a:cs typeface="B Nazanin" panose="00000400000000000000" pitchFamily="2" charset="-78"/>
              </a:rPr>
              <a:t>)) و </a:t>
            </a:r>
            <a:r>
              <a:rPr lang="fa-IR" dirty="0" err="1" smtClean="0">
                <a:cs typeface="B Nazanin" panose="00000400000000000000" pitchFamily="2" charset="-78"/>
              </a:rPr>
              <a:t>ايـن</a:t>
            </a:r>
            <a:r>
              <a:rPr lang="fa-IR" dirty="0" smtClean="0">
                <a:cs typeface="B Nazanin" panose="00000400000000000000" pitchFamily="2" charset="-78"/>
              </a:rPr>
              <a:t> </a:t>
            </a:r>
            <a:r>
              <a:rPr lang="fa-IR" dirty="0" err="1" smtClean="0">
                <a:cs typeface="B Nazanin" panose="00000400000000000000" pitchFamily="2" charset="-78"/>
              </a:rPr>
              <a:t>بـه</a:t>
            </a:r>
            <a:r>
              <a:rPr lang="fa-IR" dirty="0" smtClean="0">
                <a:cs typeface="B Nazanin" panose="00000400000000000000" pitchFamily="2" charset="-78"/>
              </a:rPr>
              <a:t> </a:t>
            </a:r>
            <a:r>
              <a:rPr lang="fa-IR" dirty="0" err="1" smtClean="0">
                <a:cs typeface="B Nazanin" panose="00000400000000000000" pitchFamily="2" charset="-78"/>
              </a:rPr>
              <a:t>هـنـگـامـى</a:t>
            </a:r>
            <a:r>
              <a:rPr lang="fa-IR" dirty="0" smtClean="0">
                <a:cs typeface="B Nazanin" panose="00000400000000000000" pitchFamily="2" charset="-78"/>
              </a:rPr>
              <a:t> </a:t>
            </a:r>
            <a:r>
              <a:rPr lang="fa-IR" dirty="0" err="1" smtClean="0">
                <a:cs typeface="B Nazanin" panose="00000400000000000000" pitchFamily="2" charset="-78"/>
              </a:rPr>
              <a:t>بـود</a:t>
            </a:r>
            <a:r>
              <a:rPr lang="fa-IR" dirty="0" smtClean="0">
                <a:cs typeface="B Nazanin" panose="00000400000000000000" pitchFamily="2" charset="-78"/>
              </a:rPr>
              <a:t> </a:t>
            </a:r>
            <a:r>
              <a:rPr lang="fa-IR" dirty="0" err="1" smtClean="0">
                <a:cs typeface="B Nazanin" panose="00000400000000000000" pitchFamily="2" charset="-78"/>
              </a:rPr>
              <a:t>كـه</a:t>
            </a:r>
            <a:r>
              <a:rPr lang="fa-IR" dirty="0" smtClean="0">
                <a:cs typeface="B Nazanin" panose="00000400000000000000" pitchFamily="2" charset="-78"/>
              </a:rPr>
              <a:t> ((</a:t>
            </a:r>
            <a:r>
              <a:rPr lang="fa-IR" dirty="0" err="1" smtClean="0">
                <a:cs typeface="B Nazanin" panose="00000400000000000000" pitchFamily="2" charset="-78"/>
              </a:rPr>
              <a:t>جابربن</a:t>
            </a:r>
            <a:r>
              <a:rPr lang="fa-IR" dirty="0" smtClean="0">
                <a:cs typeface="B Nazanin" panose="00000400000000000000" pitchFamily="2" charset="-78"/>
              </a:rPr>
              <a:t> </a:t>
            </a:r>
            <a:r>
              <a:rPr lang="fa-IR" dirty="0" err="1" smtClean="0">
                <a:cs typeface="B Nazanin" panose="00000400000000000000" pitchFamily="2" charset="-78"/>
              </a:rPr>
              <a:t>عبداللّه</a:t>
            </a:r>
            <a:r>
              <a:rPr lang="fa-IR" dirty="0" smtClean="0">
                <a:cs typeface="B Nazanin" panose="00000400000000000000" pitchFamily="2" charset="-78"/>
              </a:rPr>
              <a:t> </a:t>
            </a:r>
            <a:r>
              <a:rPr lang="fa-IR" dirty="0" err="1" smtClean="0">
                <a:cs typeface="B Nazanin" panose="00000400000000000000" pitchFamily="2" charset="-78"/>
              </a:rPr>
              <a:t>انصارى</a:t>
            </a:r>
            <a:r>
              <a:rPr lang="fa-IR" dirty="0" smtClean="0">
                <a:cs typeface="B Nazanin" panose="00000400000000000000" pitchFamily="2" charset="-78"/>
              </a:rPr>
              <a:t>)) خدمت </a:t>
            </a:r>
            <a:r>
              <a:rPr lang="fa-IR" dirty="0" err="1" smtClean="0">
                <a:cs typeface="B Nazanin" panose="00000400000000000000" pitchFamily="2" charset="-78"/>
              </a:rPr>
              <a:t>پيامبر</a:t>
            </a:r>
            <a:r>
              <a:rPr lang="fa-IR" dirty="0" smtClean="0">
                <a:cs typeface="B Nazanin" panose="00000400000000000000" pitchFamily="2" charset="-78"/>
              </a:rPr>
              <a:t>(ص) </a:t>
            </a:r>
            <a:r>
              <a:rPr lang="fa-IR" dirty="0" err="1" smtClean="0">
                <a:cs typeface="B Nazanin" panose="00000400000000000000" pitchFamily="2" charset="-78"/>
              </a:rPr>
              <a:t>رسيد</a:t>
            </a:r>
            <a:r>
              <a:rPr lang="fa-IR" dirty="0" smtClean="0">
                <a:cs typeface="B Nazanin" panose="00000400000000000000" pitchFamily="2" charset="-78"/>
              </a:rPr>
              <a:t>، </a:t>
            </a:r>
            <a:r>
              <a:rPr lang="fa-IR" dirty="0" err="1" smtClean="0">
                <a:cs typeface="B Nazanin" panose="00000400000000000000" pitchFamily="2" charset="-78"/>
              </a:rPr>
              <a:t>پـيـامبر</a:t>
            </a:r>
            <a:r>
              <a:rPr lang="fa-IR" dirty="0" smtClean="0">
                <a:cs typeface="B Nazanin" panose="00000400000000000000" pitchFamily="2" charset="-78"/>
              </a:rPr>
              <a:t>(ص) به او فرمود: ((</a:t>
            </a:r>
            <a:r>
              <a:rPr lang="fa-IR" dirty="0" err="1" smtClean="0">
                <a:cs typeface="B Nazanin" panose="00000400000000000000" pitchFamily="2" charset="-78"/>
              </a:rPr>
              <a:t>آيا</a:t>
            </a:r>
            <a:r>
              <a:rPr lang="fa-IR" dirty="0" smtClean="0">
                <a:cs typeface="B Nazanin" panose="00000400000000000000" pitchFamily="2" charset="-78"/>
              </a:rPr>
              <a:t> </a:t>
            </a:r>
            <a:r>
              <a:rPr lang="fa-IR" dirty="0" err="1" smtClean="0">
                <a:cs typeface="B Nazanin" panose="00000400000000000000" pitchFamily="2" charset="-78"/>
              </a:rPr>
              <a:t>برترين</a:t>
            </a:r>
            <a:r>
              <a:rPr lang="fa-IR" dirty="0" smtClean="0">
                <a:cs typeface="B Nazanin" panose="00000400000000000000" pitchFamily="2" charset="-78"/>
              </a:rPr>
              <a:t> سوره </a:t>
            </a:r>
            <a:r>
              <a:rPr lang="fa-IR" dirty="0" err="1" smtClean="0">
                <a:cs typeface="B Nazanin" panose="00000400000000000000" pitchFamily="2" charset="-78"/>
              </a:rPr>
              <a:t>اى</a:t>
            </a:r>
            <a:r>
              <a:rPr lang="fa-IR" dirty="0" smtClean="0">
                <a:cs typeface="B Nazanin" panose="00000400000000000000" pitchFamily="2" charset="-78"/>
              </a:rPr>
              <a:t> را </a:t>
            </a:r>
            <a:r>
              <a:rPr lang="fa-IR" dirty="0" err="1" smtClean="0">
                <a:cs typeface="B Nazanin" panose="00000400000000000000" pitchFamily="2" charset="-78"/>
              </a:rPr>
              <a:t>كه</a:t>
            </a:r>
            <a:r>
              <a:rPr lang="fa-IR" dirty="0" smtClean="0">
                <a:cs typeface="B Nazanin" panose="00000400000000000000" pitchFamily="2" charset="-78"/>
              </a:rPr>
              <a:t> خدا در </a:t>
            </a:r>
            <a:r>
              <a:rPr lang="fa-IR" dirty="0" err="1" smtClean="0">
                <a:cs typeface="B Nazanin" panose="00000400000000000000" pitchFamily="2" charset="-78"/>
              </a:rPr>
              <a:t>كتابش</a:t>
            </a:r>
            <a:r>
              <a:rPr lang="fa-IR" dirty="0" smtClean="0">
                <a:cs typeface="B Nazanin" panose="00000400000000000000" pitchFamily="2" charset="-78"/>
              </a:rPr>
              <a:t> نازل </a:t>
            </a:r>
            <a:r>
              <a:rPr lang="fa-IR" dirty="0" err="1" smtClean="0">
                <a:cs typeface="B Nazanin" panose="00000400000000000000" pitchFamily="2" charset="-78"/>
              </a:rPr>
              <a:t>كرده</a:t>
            </a:r>
            <a:r>
              <a:rPr lang="fa-IR" dirty="0" smtClean="0">
                <a:cs typeface="B Nazanin" panose="00000400000000000000" pitchFamily="2" charset="-78"/>
              </a:rPr>
              <a:t> به تو </a:t>
            </a:r>
            <a:r>
              <a:rPr lang="fa-IR" dirty="0" err="1" smtClean="0">
                <a:cs typeface="B Nazanin" panose="00000400000000000000" pitchFamily="2" charset="-78"/>
              </a:rPr>
              <a:t>تعليم</a:t>
            </a:r>
            <a:r>
              <a:rPr lang="fa-IR" dirty="0" smtClean="0">
                <a:cs typeface="B Nazanin" panose="00000400000000000000" pitchFamily="2" charset="-78"/>
              </a:rPr>
              <a:t> </a:t>
            </a:r>
            <a:r>
              <a:rPr lang="fa-IR" dirty="0" err="1" smtClean="0">
                <a:cs typeface="B Nazanin" panose="00000400000000000000" pitchFamily="2" charset="-78"/>
              </a:rPr>
              <a:t>كنم</a:t>
            </a:r>
            <a:r>
              <a:rPr lang="fa-IR" dirty="0" smtClean="0">
                <a:cs typeface="B Nazanin" panose="00000400000000000000" pitchFamily="2" charset="-78"/>
              </a:rPr>
              <a:t>)) </a:t>
            </a:r>
            <a:r>
              <a:rPr lang="fa-IR" dirty="0" err="1" smtClean="0">
                <a:cs typeface="B Nazanin" panose="00000400000000000000" pitchFamily="2" charset="-78"/>
              </a:rPr>
              <a:t>جـابـر</a:t>
            </a:r>
            <a:r>
              <a:rPr lang="fa-IR" dirty="0" smtClean="0">
                <a:cs typeface="B Nazanin" panose="00000400000000000000" pitchFamily="2" charset="-78"/>
              </a:rPr>
              <a:t> </a:t>
            </a:r>
            <a:r>
              <a:rPr lang="fa-IR" dirty="0" err="1" smtClean="0">
                <a:cs typeface="B Nazanin" panose="00000400000000000000" pitchFamily="2" charset="-78"/>
              </a:rPr>
              <a:t>عـرض</a:t>
            </a:r>
            <a:r>
              <a:rPr lang="fa-IR" dirty="0" smtClean="0">
                <a:cs typeface="B Nazanin" panose="00000400000000000000" pitchFamily="2" charset="-78"/>
              </a:rPr>
              <a:t> </a:t>
            </a:r>
            <a:r>
              <a:rPr lang="fa-IR" dirty="0" err="1" smtClean="0">
                <a:cs typeface="B Nazanin" panose="00000400000000000000" pitchFamily="2" charset="-78"/>
              </a:rPr>
              <a:t>كـرد</a:t>
            </a:r>
            <a:r>
              <a:rPr lang="fa-IR" dirty="0" smtClean="0">
                <a:cs typeface="B Nazanin" panose="00000400000000000000" pitchFamily="2" charset="-78"/>
              </a:rPr>
              <a:t> </a:t>
            </a:r>
            <a:r>
              <a:rPr lang="fa-IR" dirty="0" err="1" smtClean="0">
                <a:cs typeface="B Nazanin" panose="00000400000000000000" pitchFamily="2" charset="-78"/>
              </a:rPr>
              <a:t>آرى</a:t>
            </a:r>
            <a:r>
              <a:rPr lang="fa-IR" dirty="0" smtClean="0">
                <a:cs typeface="B Nazanin" panose="00000400000000000000" pitchFamily="2" charset="-78"/>
              </a:rPr>
              <a:t> پدر و مادرم به </a:t>
            </a:r>
            <a:r>
              <a:rPr lang="fa-IR" dirty="0" err="1" smtClean="0">
                <a:cs typeface="B Nazanin" panose="00000400000000000000" pitchFamily="2" charset="-78"/>
              </a:rPr>
              <a:t>فدايت</a:t>
            </a:r>
            <a:r>
              <a:rPr lang="fa-IR" dirty="0" smtClean="0">
                <a:cs typeface="B Nazanin" panose="00000400000000000000" pitchFamily="2" charset="-78"/>
              </a:rPr>
              <a:t> باد، به من </a:t>
            </a:r>
            <a:r>
              <a:rPr lang="fa-IR" dirty="0" err="1" smtClean="0">
                <a:cs typeface="B Nazanin" panose="00000400000000000000" pitchFamily="2" charset="-78"/>
              </a:rPr>
              <a:t>تعليم</a:t>
            </a:r>
            <a:r>
              <a:rPr lang="fa-IR" dirty="0" smtClean="0">
                <a:cs typeface="B Nazanin" panose="00000400000000000000" pitchFamily="2" charset="-78"/>
              </a:rPr>
              <a:t> </a:t>
            </a:r>
            <a:r>
              <a:rPr lang="fa-IR" dirty="0" err="1" smtClean="0">
                <a:cs typeface="B Nazanin" panose="00000400000000000000" pitchFamily="2" charset="-78"/>
              </a:rPr>
              <a:t>كن</a:t>
            </a:r>
            <a:r>
              <a:rPr lang="fa-IR" dirty="0" smtClean="0">
                <a:cs typeface="B Nazanin" panose="00000400000000000000" pitchFamily="2" charset="-78"/>
              </a:rPr>
              <a:t> ، </a:t>
            </a:r>
            <a:r>
              <a:rPr lang="fa-IR" dirty="0" err="1" smtClean="0">
                <a:cs typeface="B Nazanin" panose="00000400000000000000" pitchFamily="2" charset="-78"/>
              </a:rPr>
              <a:t>پيامبر</a:t>
            </a:r>
            <a:r>
              <a:rPr lang="fa-IR" dirty="0" smtClean="0">
                <a:cs typeface="B Nazanin" panose="00000400000000000000" pitchFamily="2" charset="-78"/>
              </a:rPr>
              <a:t>(ص) سوره حمد </a:t>
            </a:r>
            <a:r>
              <a:rPr lang="fa-IR" dirty="0" err="1" smtClean="0">
                <a:cs typeface="B Nazanin" panose="00000400000000000000" pitchFamily="2" charset="-78"/>
              </a:rPr>
              <a:t>كه</a:t>
            </a:r>
            <a:r>
              <a:rPr lang="fa-IR" dirty="0" smtClean="0">
                <a:cs typeface="B Nazanin" panose="00000400000000000000" pitchFamily="2" charset="-78"/>
              </a:rPr>
              <a:t> ام </a:t>
            </a:r>
            <a:r>
              <a:rPr lang="fa-IR" dirty="0" err="1" smtClean="0">
                <a:cs typeface="B Nazanin" panose="00000400000000000000" pitchFamily="2" charset="-78"/>
              </a:rPr>
              <a:t>الكتاب</a:t>
            </a:r>
            <a:r>
              <a:rPr lang="fa-IR" dirty="0" smtClean="0">
                <a:cs typeface="B Nazanin" panose="00000400000000000000" pitchFamily="2" charset="-78"/>
              </a:rPr>
              <a:t> است به او آموخت.</a:t>
            </a:r>
          </a:p>
          <a:p>
            <a:endParaRPr lang="fa-IR" dirty="0"/>
          </a:p>
        </p:txBody>
      </p:sp>
      <p:pic>
        <p:nvPicPr>
          <p:cNvPr id="6" name="Picture 5">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879041"/>
            <a:ext cx="1812759" cy="1978959"/>
          </a:xfrm>
          <a:prstGeom prst="rect">
            <a:avLst/>
          </a:prstGeom>
        </p:spPr>
      </p:pic>
    </p:spTree>
    <p:extLst>
      <p:ext uri="{BB962C8B-B14F-4D97-AF65-F5344CB8AC3E}">
        <p14:creationId xmlns:p14="http://schemas.microsoft.com/office/powerpoint/2010/main" val="144115121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99248" y="363071"/>
            <a:ext cx="10905566" cy="4370294"/>
          </a:xfrm>
        </p:spPr>
        <p:txBody>
          <a:bodyPr>
            <a:normAutofit/>
          </a:bodyPr>
          <a:lstStyle/>
          <a:p>
            <a:pPr algn="just"/>
            <a:r>
              <a:rPr lang="fa-IR" dirty="0" smtClean="0">
                <a:cs typeface="B Nazanin" panose="00000400000000000000" pitchFamily="2" charset="-78"/>
              </a:rPr>
              <a:t>سپس </a:t>
            </a:r>
            <a:r>
              <a:rPr lang="fa-IR" dirty="0">
                <a:cs typeface="B Nazanin" panose="00000400000000000000" pitchFamily="2" charset="-78"/>
              </a:rPr>
              <a:t>اضافه فرمود: ((</a:t>
            </a:r>
            <a:r>
              <a:rPr lang="fa-IR" dirty="0" err="1">
                <a:cs typeface="B Nazanin" panose="00000400000000000000" pitchFamily="2" charset="-78"/>
              </a:rPr>
              <a:t>اين</a:t>
            </a:r>
            <a:r>
              <a:rPr lang="fa-IR" dirty="0">
                <a:cs typeface="B Nazanin" panose="00000400000000000000" pitchFamily="2" charset="-78"/>
              </a:rPr>
              <a:t> سوره </a:t>
            </a:r>
            <a:r>
              <a:rPr lang="fa-IR" dirty="0" err="1">
                <a:cs typeface="B Nazanin" panose="00000400000000000000" pitchFamily="2" charset="-78"/>
              </a:rPr>
              <a:t>شفاى</a:t>
            </a:r>
            <a:r>
              <a:rPr lang="fa-IR" dirty="0">
                <a:cs typeface="B Nazanin" panose="00000400000000000000" pitchFamily="2" charset="-78"/>
              </a:rPr>
              <a:t> هر </a:t>
            </a:r>
            <a:r>
              <a:rPr lang="fa-IR" dirty="0" err="1">
                <a:cs typeface="B Nazanin" panose="00000400000000000000" pitchFamily="2" charset="-78"/>
              </a:rPr>
              <a:t>دردى</a:t>
            </a:r>
            <a:r>
              <a:rPr lang="fa-IR" dirty="0">
                <a:cs typeface="B Nazanin" panose="00000400000000000000" pitchFamily="2" charset="-78"/>
              </a:rPr>
              <a:t> است مگر مرگ)).</a:t>
            </a:r>
          </a:p>
          <a:p>
            <a:pPr algn="just"/>
            <a:r>
              <a:rPr lang="fa-IR" dirty="0">
                <a:cs typeface="B Nazanin" panose="00000400000000000000" pitchFamily="2" charset="-78"/>
              </a:rPr>
              <a:t>((ام)) به </a:t>
            </a:r>
            <a:r>
              <a:rPr lang="fa-IR" dirty="0" err="1">
                <a:cs typeface="B Nazanin" panose="00000400000000000000" pitchFamily="2" charset="-78"/>
              </a:rPr>
              <a:t>معنى</a:t>
            </a:r>
            <a:r>
              <a:rPr lang="fa-IR" dirty="0">
                <a:cs typeface="B Nazanin" panose="00000400000000000000" pitchFamily="2" charset="-78"/>
              </a:rPr>
              <a:t> اساس و </a:t>
            </a:r>
            <a:r>
              <a:rPr lang="fa-IR" dirty="0" err="1">
                <a:cs typeface="B Nazanin" panose="00000400000000000000" pitchFamily="2" charset="-78"/>
              </a:rPr>
              <a:t>ريشه</a:t>
            </a:r>
            <a:r>
              <a:rPr lang="fa-IR" dirty="0">
                <a:cs typeface="B Nazanin" panose="00000400000000000000" pitchFamily="2" charset="-78"/>
              </a:rPr>
              <a:t> است.</a:t>
            </a:r>
          </a:p>
          <a:p>
            <a:pPr algn="just"/>
            <a:r>
              <a:rPr lang="fa-IR" dirty="0" err="1">
                <a:cs typeface="B Nazanin" panose="00000400000000000000" pitchFamily="2" charset="-78"/>
              </a:rPr>
              <a:t>شايد</a:t>
            </a:r>
            <a:r>
              <a:rPr lang="fa-IR" dirty="0">
                <a:cs typeface="B Nazanin" panose="00000400000000000000" pitchFamily="2" charset="-78"/>
              </a:rPr>
              <a:t> به </a:t>
            </a:r>
            <a:r>
              <a:rPr lang="fa-IR" dirty="0" err="1">
                <a:cs typeface="B Nazanin" panose="00000400000000000000" pitchFamily="2" charset="-78"/>
              </a:rPr>
              <a:t>همين</a:t>
            </a:r>
            <a:r>
              <a:rPr lang="fa-IR" dirty="0">
                <a:cs typeface="B Nazanin" panose="00000400000000000000" pitchFamily="2" charset="-78"/>
              </a:rPr>
              <a:t> </a:t>
            </a:r>
            <a:r>
              <a:rPr lang="fa-IR" dirty="0" err="1">
                <a:cs typeface="B Nazanin" panose="00000400000000000000" pitchFamily="2" charset="-78"/>
              </a:rPr>
              <a:t>دليل</a:t>
            </a:r>
            <a:r>
              <a:rPr lang="fa-IR" dirty="0">
                <a:cs typeface="B Nazanin" panose="00000400000000000000" pitchFamily="2" charset="-78"/>
              </a:rPr>
              <a:t> ((ابن عباس)) مفسر معروف </a:t>
            </a:r>
            <a:r>
              <a:rPr lang="fa-IR" dirty="0" err="1">
                <a:cs typeface="B Nazanin" panose="00000400000000000000" pitchFamily="2" charset="-78"/>
              </a:rPr>
              <a:t>مى</a:t>
            </a:r>
            <a:r>
              <a:rPr lang="fa-IR" dirty="0">
                <a:cs typeface="B Nazanin" panose="00000400000000000000" pitchFamily="2" charset="-78"/>
              </a:rPr>
              <a:t> </a:t>
            </a:r>
            <a:r>
              <a:rPr lang="fa-IR" dirty="0" err="1">
                <a:cs typeface="B Nazanin" panose="00000400000000000000" pitchFamily="2" charset="-78"/>
              </a:rPr>
              <a:t>گويد</a:t>
            </a:r>
            <a:r>
              <a:rPr lang="fa-IR" dirty="0">
                <a:cs typeface="B Nazanin" panose="00000400000000000000" pitchFamily="2" charset="-78"/>
              </a:rPr>
              <a:t>: ((هر </a:t>
            </a:r>
            <a:r>
              <a:rPr lang="fa-IR" dirty="0" err="1">
                <a:cs typeface="B Nazanin" panose="00000400000000000000" pitchFamily="2" charset="-78"/>
              </a:rPr>
              <a:t>چيزى</a:t>
            </a:r>
            <a:r>
              <a:rPr lang="fa-IR" dirty="0">
                <a:cs typeface="B Nazanin" panose="00000400000000000000" pitchFamily="2" charset="-78"/>
              </a:rPr>
              <a:t> اساس </a:t>
            </a:r>
            <a:r>
              <a:rPr lang="fa-IR" dirty="0" err="1">
                <a:cs typeface="B Nazanin" panose="00000400000000000000" pitchFamily="2" charset="-78"/>
              </a:rPr>
              <a:t>وشالوده</a:t>
            </a:r>
            <a:r>
              <a:rPr lang="fa-IR" dirty="0">
                <a:cs typeface="B Nazanin" panose="00000400000000000000" pitchFamily="2" charset="-78"/>
              </a:rPr>
              <a:t> </a:t>
            </a:r>
            <a:r>
              <a:rPr lang="fa-IR" dirty="0" err="1">
                <a:cs typeface="B Nazanin" panose="00000400000000000000" pitchFamily="2" charset="-78"/>
              </a:rPr>
              <a:t>اى</a:t>
            </a:r>
            <a:r>
              <a:rPr lang="fa-IR" dirty="0">
                <a:cs typeface="B Nazanin" panose="00000400000000000000" pitchFamily="2" charset="-78"/>
              </a:rPr>
              <a:t> دارد و اساس و </a:t>
            </a:r>
            <a:r>
              <a:rPr lang="fa-IR" dirty="0" err="1">
                <a:cs typeface="B Nazanin" panose="00000400000000000000" pitchFamily="2" charset="-78"/>
              </a:rPr>
              <a:t>زيربناى</a:t>
            </a:r>
            <a:r>
              <a:rPr lang="fa-IR" dirty="0">
                <a:cs typeface="B Nazanin" panose="00000400000000000000" pitchFamily="2" charset="-78"/>
              </a:rPr>
              <a:t> قرآن ، سوره حمد است</a:t>
            </a:r>
            <a:r>
              <a:rPr lang="fa-IR" dirty="0" smtClean="0">
                <a:cs typeface="B Nazanin" panose="00000400000000000000" pitchFamily="2" charset="-78"/>
              </a:rPr>
              <a:t>)).</a:t>
            </a:r>
          </a:p>
          <a:p>
            <a:pPr algn="just"/>
            <a:endParaRPr lang="fa-IR" dirty="0">
              <a:cs typeface="B Nazanin" panose="00000400000000000000" pitchFamily="2" charset="-78"/>
            </a:endParaRPr>
          </a:p>
          <a:p>
            <a:pPr algn="just"/>
            <a:r>
              <a:rPr lang="fa-IR" dirty="0">
                <a:cs typeface="B Nazanin" panose="00000400000000000000" pitchFamily="2" charset="-78"/>
              </a:rPr>
              <a:t>3ـ </a:t>
            </a:r>
            <a:r>
              <a:rPr lang="fa-IR" dirty="0" err="1">
                <a:cs typeface="B Nazanin" panose="00000400000000000000" pitchFamily="2" charset="-78"/>
              </a:rPr>
              <a:t>درآيات</a:t>
            </a:r>
            <a:r>
              <a:rPr lang="fa-IR" dirty="0">
                <a:cs typeface="B Nazanin" panose="00000400000000000000" pitchFamily="2" charset="-78"/>
              </a:rPr>
              <a:t> قرآن سوره حمد به عنوان </a:t>
            </a:r>
            <a:r>
              <a:rPr lang="fa-IR" dirty="0" err="1">
                <a:cs typeface="B Nazanin" panose="00000400000000000000" pitchFamily="2" charset="-78"/>
              </a:rPr>
              <a:t>يك</a:t>
            </a:r>
            <a:r>
              <a:rPr lang="fa-IR" dirty="0">
                <a:cs typeface="B Nazanin" panose="00000400000000000000" pitchFamily="2" charset="-78"/>
              </a:rPr>
              <a:t> موهبت بزرگ به </a:t>
            </a:r>
            <a:r>
              <a:rPr lang="fa-IR" dirty="0" err="1">
                <a:cs typeface="B Nazanin" panose="00000400000000000000" pitchFamily="2" charset="-78"/>
              </a:rPr>
              <a:t>پيامبر</a:t>
            </a:r>
            <a:r>
              <a:rPr lang="fa-IR" dirty="0">
                <a:cs typeface="B Nazanin" panose="00000400000000000000" pitchFamily="2" charset="-78"/>
              </a:rPr>
              <a:t>(ص)</a:t>
            </a:r>
            <a:r>
              <a:rPr lang="fa-IR" dirty="0" err="1">
                <a:cs typeface="B Nazanin" panose="00000400000000000000" pitchFamily="2" charset="-78"/>
              </a:rPr>
              <a:t>معرفى</a:t>
            </a:r>
            <a:r>
              <a:rPr lang="fa-IR" dirty="0">
                <a:cs typeface="B Nazanin" panose="00000400000000000000" pitchFamily="2" charset="-78"/>
              </a:rPr>
              <a:t> شده ، و در برابر </a:t>
            </a:r>
            <a:r>
              <a:rPr lang="fa-IR" dirty="0" err="1">
                <a:cs typeface="B Nazanin" panose="00000400000000000000" pitchFamily="2" charset="-78"/>
              </a:rPr>
              <a:t>كل</a:t>
            </a:r>
            <a:r>
              <a:rPr lang="fa-IR" dirty="0">
                <a:cs typeface="B Nazanin" panose="00000400000000000000" pitchFamily="2" charset="-78"/>
              </a:rPr>
              <a:t> </a:t>
            </a:r>
            <a:r>
              <a:rPr lang="fa-IR" dirty="0" err="1">
                <a:cs typeface="B Nazanin" panose="00000400000000000000" pitchFamily="2" charset="-78"/>
              </a:rPr>
              <a:t>قـرآن</a:t>
            </a:r>
            <a:r>
              <a:rPr lang="fa-IR" dirty="0">
                <a:cs typeface="B Nazanin" panose="00000400000000000000" pitchFamily="2" charset="-78"/>
              </a:rPr>
              <a:t> </a:t>
            </a:r>
            <a:r>
              <a:rPr lang="fa-IR" dirty="0" err="1">
                <a:cs typeface="B Nazanin" panose="00000400000000000000" pitchFamily="2" charset="-78"/>
              </a:rPr>
              <a:t>قـرار</a:t>
            </a:r>
            <a:r>
              <a:rPr lang="fa-IR" dirty="0">
                <a:cs typeface="B Nazanin" panose="00000400000000000000" pitchFamily="2" charset="-78"/>
              </a:rPr>
              <a:t> </a:t>
            </a:r>
            <a:r>
              <a:rPr lang="fa-IR" dirty="0" err="1">
                <a:cs typeface="B Nazanin" panose="00000400000000000000" pitchFamily="2" charset="-78"/>
              </a:rPr>
              <a:t>گـرفته</a:t>
            </a:r>
            <a:r>
              <a:rPr lang="fa-IR" dirty="0">
                <a:cs typeface="B Nazanin" panose="00000400000000000000" pitchFamily="2" charset="-78"/>
              </a:rPr>
              <a:t> است ، آنجا </a:t>
            </a:r>
            <a:r>
              <a:rPr lang="fa-IR" dirty="0" err="1">
                <a:cs typeface="B Nazanin" panose="00000400000000000000" pitchFamily="2" charset="-78"/>
              </a:rPr>
              <a:t>كه</a:t>
            </a:r>
            <a:r>
              <a:rPr lang="fa-IR" dirty="0">
                <a:cs typeface="B Nazanin" panose="00000400000000000000" pitchFamily="2" charset="-78"/>
              </a:rPr>
              <a:t> </a:t>
            </a:r>
            <a:r>
              <a:rPr lang="fa-IR" dirty="0" err="1">
                <a:cs typeface="B Nazanin" panose="00000400000000000000" pitchFamily="2" charset="-78"/>
              </a:rPr>
              <a:t>مى</a:t>
            </a:r>
            <a:r>
              <a:rPr lang="fa-IR" dirty="0">
                <a:cs typeface="B Nazanin" panose="00000400000000000000" pitchFamily="2" charset="-78"/>
              </a:rPr>
              <a:t> </a:t>
            </a:r>
            <a:r>
              <a:rPr lang="fa-IR" dirty="0" err="1">
                <a:cs typeface="B Nazanin" panose="00000400000000000000" pitchFamily="2" charset="-78"/>
              </a:rPr>
              <a:t>فرمايد</a:t>
            </a:r>
            <a:r>
              <a:rPr lang="fa-IR" dirty="0">
                <a:cs typeface="B Nazanin" panose="00000400000000000000" pitchFamily="2" charset="-78"/>
              </a:rPr>
              <a:t>: ((ما به تو سوره حمد </a:t>
            </a:r>
            <a:r>
              <a:rPr lang="fa-IR" dirty="0" err="1">
                <a:cs typeface="B Nazanin" panose="00000400000000000000" pitchFamily="2" charset="-78"/>
              </a:rPr>
              <a:t>كه</a:t>
            </a:r>
            <a:r>
              <a:rPr lang="fa-IR" dirty="0">
                <a:cs typeface="B Nazanin" panose="00000400000000000000" pitchFamily="2" charset="-78"/>
              </a:rPr>
              <a:t> هفت </a:t>
            </a:r>
            <a:r>
              <a:rPr lang="fa-IR" dirty="0" err="1">
                <a:cs typeface="B Nazanin" panose="00000400000000000000" pitchFamily="2" charset="-78"/>
              </a:rPr>
              <a:t>آيه</a:t>
            </a:r>
            <a:r>
              <a:rPr lang="fa-IR" dirty="0">
                <a:cs typeface="B Nazanin" panose="00000400000000000000" pitchFamily="2" charset="-78"/>
              </a:rPr>
              <a:t> است و دوبار نازل شده </a:t>
            </a:r>
            <a:r>
              <a:rPr lang="fa-IR" dirty="0" err="1">
                <a:cs typeface="B Nazanin" panose="00000400000000000000" pitchFamily="2" charset="-78"/>
              </a:rPr>
              <a:t>داديم</a:t>
            </a:r>
            <a:r>
              <a:rPr lang="fa-IR" dirty="0">
                <a:cs typeface="B Nazanin" panose="00000400000000000000" pitchFamily="2" charset="-78"/>
              </a:rPr>
              <a:t> </a:t>
            </a:r>
            <a:r>
              <a:rPr lang="fa-IR" dirty="0" err="1">
                <a:cs typeface="B Nazanin" panose="00000400000000000000" pitchFamily="2" charset="-78"/>
              </a:rPr>
              <a:t>همچنين</a:t>
            </a:r>
            <a:r>
              <a:rPr lang="fa-IR" dirty="0">
                <a:cs typeface="B Nazanin" panose="00000400000000000000" pitchFamily="2" charset="-78"/>
              </a:rPr>
              <a:t> قرآن بزرگ </a:t>
            </a:r>
            <a:r>
              <a:rPr lang="fa-IR" dirty="0" err="1">
                <a:cs typeface="B Nazanin" panose="00000400000000000000" pitchFamily="2" charset="-78"/>
              </a:rPr>
              <a:t>بخشيديم</a:t>
            </a:r>
            <a:r>
              <a:rPr lang="fa-IR" dirty="0">
                <a:cs typeface="B Nazanin" panose="00000400000000000000" pitchFamily="2" charset="-78"/>
              </a:rPr>
              <a:t>))((1)).</a:t>
            </a:r>
          </a:p>
          <a:p>
            <a:pPr algn="just"/>
            <a:endParaRPr lang="fa-IR" dirty="0">
              <a:cs typeface="B Nazanin" panose="00000400000000000000" pitchFamily="2" charset="-78"/>
            </a:endParaRPr>
          </a:p>
        </p:txBody>
      </p:sp>
      <p:pic>
        <p:nvPicPr>
          <p:cNvPr id="4" name="Picture 3">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879041"/>
            <a:ext cx="1812759" cy="1978959"/>
          </a:xfrm>
          <a:prstGeom prst="rect">
            <a:avLst/>
          </a:prstGeom>
        </p:spPr>
      </p:pic>
    </p:spTree>
    <p:extLst>
      <p:ext uri="{BB962C8B-B14F-4D97-AF65-F5344CB8AC3E}">
        <p14:creationId xmlns:p14="http://schemas.microsoft.com/office/powerpoint/2010/main" val="294490765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fa-IR" sz="4000" b="1" dirty="0" err="1">
                <a:cs typeface="B Nazanin" panose="00000400000000000000" pitchFamily="2" charset="-78"/>
              </a:rPr>
              <a:t>محتواى</a:t>
            </a:r>
            <a:r>
              <a:rPr lang="fa-IR" sz="4000" b="1" dirty="0">
                <a:cs typeface="B Nazanin" panose="00000400000000000000" pitchFamily="2" charset="-78"/>
              </a:rPr>
              <a:t> سوره </a:t>
            </a:r>
            <a:r>
              <a:rPr lang="fa-IR" sz="4000" b="1" dirty="0" smtClean="0">
                <a:cs typeface="B Nazanin" panose="00000400000000000000" pitchFamily="2" charset="-78"/>
              </a:rPr>
              <a:t>حمد</a:t>
            </a:r>
            <a:r>
              <a:rPr lang="fa-IR" sz="4000" b="1" dirty="0">
                <a:cs typeface="B Nazanin" panose="00000400000000000000" pitchFamily="2" charset="-78"/>
              </a:rPr>
              <a:t/>
            </a:r>
            <a:br>
              <a:rPr lang="fa-IR" sz="4000" b="1" dirty="0">
                <a:cs typeface="B Nazanin" panose="00000400000000000000" pitchFamily="2" charset="-78"/>
              </a:rPr>
            </a:br>
            <a:endParaRPr lang="fa-IR" sz="4000" dirty="0">
              <a:cs typeface="B Nazanin" panose="00000400000000000000" pitchFamily="2" charset="-78"/>
            </a:endParaRPr>
          </a:p>
        </p:txBody>
      </p:sp>
      <p:pic>
        <p:nvPicPr>
          <p:cNvPr id="3" name="Picture 2">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879041"/>
            <a:ext cx="1812759" cy="1978959"/>
          </a:xfrm>
          <a:prstGeom prst="rect">
            <a:avLst/>
          </a:prstGeom>
        </p:spPr>
      </p:pic>
    </p:spTree>
    <p:extLst>
      <p:ext uri="{BB962C8B-B14F-4D97-AF65-F5344CB8AC3E}">
        <p14:creationId xmlns:p14="http://schemas.microsoft.com/office/powerpoint/2010/main" val="301435620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3999" y="1089212"/>
            <a:ext cx="9769643" cy="4168588"/>
          </a:xfrm>
        </p:spPr>
        <p:txBody>
          <a:bodyPr>
            <a:normAutofit/>
          </a:bodyPr>
          <a:lstStyle/>
          <a:p>
            <a:pPr algn="just"/>
            <a:r>
              <a:rPr lang="fa-IR" dirty="0">
                <a:cs typeface="B Nazanin" panose="00000400000000000000" pitchFamily="2" charset="-78"/>
              </a:rPr>
              <a:t>از </a:t>
            </a:r>
            <a:r>
              <a:rPr lang="fa-IR" dirty="0" err="1">
                <a:cs typeface="B Nazanin" panose="00000400000000000000" pitchFamily="2" charset="-78"/>
              </a:rPr>
              <a:t>يـك</a:t>
            </a:r>
            <a:r>
              <a:rPr lang="fa-IR" dirty="0">
                <a:cs typeface="B Nazanin" panose="00000400000000000000" pitchFamily="2" charset="-78"/>
              </a:rPr>
              <a:t> </a:t>
            </a:r>
            <a:r>
              <a:rPr lang="fa-IR" dirty="0" err="1">
                <a:cs typeface="B Nazanin" panose="00000400000000000000" pitchFamily="2" charset="-78"/>
              </a:rPr>
              <a:t>نـظـر</a:t>
            </a:r>
            <a:r>
              <a:rPr lang="fa-IR" dirty="0">
                <a:cs typeface="B Nazanin" panose="00000400000000000000" pitchFamily="2" charset="-78"/>
              </a:rPr>
              <a:t> </a:t>
            </a:r>
            <a:r>
              <a:rPr lang="fa-IR" dirty="0" err="1">
                <a:cs typeface="B Nazanin" panose="00000400000000000000" pitchFamily="2" charset="-78"/>
              </a:rPr>
              <a:t>اين</a:t>
            </a:r>
            <a:r>
              <a:rPr lang="fa-IR" dirty="0">
                <a:cs typeface="B Nazanin" panose="00000400000000000000" pitchFamily="2" charset="-78"/>
              </a:rPr>
              <a:t> سوره به دو بخش </a:t>
            </a:r>
            <a:r>
              <a:rPr lang="fa-IR" dirty="0" err="1">
                <a:cs typeface="B Nazanin" panose="00000400000000000000" pitchFamily="2" charset="-78"/>
              </a:rPr>
              <a:t>تقسيم</a:t>
            </a:r>
            <a:r>
              <a:rPr lang="fa-IR" dirty="0">
                <a:cs typeface="B Nazanin" panose="00000400000000000000" pitchFamily="2" charset="-78"/>
              </a:rPr>
              <a:t> </a:t>
            </a:r>
            <a:r>
              <a:rPr lang="fa-IR" dirty="0" err="1">
                <a:cs typeface="B Nazanin" panose="00000400000000000000" pitchFamily="2" charset="-78"/>
              </a:rPr>
              <a:t>مى</a:t>
            </a:r>
            <a:r>
              <a:rPr lang="fa-IR" dirty="0">
                <a:cs typeface="B Nazanin" panose="00000400000000000000" pitchFamily="2" charset="-78"/>
              </a:rPr>
              <a:t> شود، </a:t>
            </a:r>
            <a:r>
              <a:rPr lang="fa-IR" dirty="0" err="1">
                <a:cs typeface="B Nazanin" panose="00000400000000000000" pitchFamily="2" charset="-78"/>
              </a:rPr>
              <a:t>بخشى</a:t>
            </a:r>
            <a:r>
              <a:rPr lang="fa-IR" dirty="0">
                <a:cs typeface="B Nazanin" panose="00000400000000000000" pitchFamily="2" charset="-78"/>
              </a:rPr>
              <a:t> از حمد و </a:t>
            </a:r>
            <a:r>
              <a:rPr lang="fa-IR" dirty="0" err="1">
                <a:cs typeface="B Nazanin" panose="00000400000000000000" pitchFamily="2" charset="-78"/>
              </a:rPr>
              <a:t>ثناى</a:t>
            </a:r>
            <a:r>
              <a:rPr lang="fa-IR" dirty="0">
                <a:cs typeface="B Nazanin" panose="00000400000000000000" pitchFamily="2" charset="-78"/>
              </a:rPr>
              <a:t> </a:t>
            </a:r>
            <a:r>
              <a:rPr lang="fa-IR" dirty="0" err="1">
                <a:cs typeface="B Nazanin" panose="00000400000000000000" pitchFamily="2" charset="-78"/>
              </a:rPr>
              <a:t>خداسخن</a:t>
            </a:r>
            <a:r>
              <a:rPr lang="fa-IR" dirty="0">
                <a:cs typeface="B Nazanin" panose="00000400000000000000" pitchFamily="2" charset="-78"/>
              </a:rPr>
              <a:t> </a:t>
            </a:r>
            <a:r>
              <a:rPr lang="fa-IR" dirty="0" err="1">
                <a:cs typeface="B Nazanin" panose="00000400000000000000" pitchFamily="2" charset="-78"/>
              </a:rPr>
              <a:t>مى</a:t>
            </a:r>
            <a:r>
              <a:rPr lang="fa-IR" dirty="0">
                <a:cs typeface="B Nazanin" panose="00000400000000000000" pitchFamily="2" charset="-78"/>
              </a:rPr>
              <a:t> </a:t>
            </a:r>
            <a:r>
              <a:rPr lang="fa-IR" dirty="0" err="1">
                <a:cs typeface="B Nazanin" panose="00000400000000000000" pitchFamily="2" charset="-78"/>
              </a:rPr>
              <a:t>گويد</a:t>
            </a:r>
            <a:r>
              <a:rPr lang="fa-IR" dirty="0">
                <a:cs typeface="B Nazanin" panose="00000400000000000000" pitchFamily="2" charset="-78"/>
              </a:rPr>
              <a:t> و </a:t>
            </a:r>
            <a:r>
              <a:rPr lang="fa-IR" dirty="0" err="1">
                <a:cs typeface="B Nazanin" panose="00000400000000000000" pitchFamily="2" charset="-78"/>
              </a:rPr>
              <a:t>بخشى</a:t>
            </a:r>
            <a:r>
              <a:rPr lang="fa-IR" dirty="0">
                <a:cs typeface="B Nazanin" panose="00000400000000000000" pitchFamily="2" charset="-78"/>
              </a:rPr>
              <a:t> از </a:t>
            </a:r>
            <a:r>
              <a:rPr lang="fa-IR" dirty="0" err="1">
                <a:cs typeface="B Nazanin" panose="00000400000000000000" pitchFamily="2" charset="-78"/>
              </a:rPr>
              <a:t>نيازهاى</a:t>
            </a:r>
            <a:r>
              <a:rPr lang="fa-IR" dirty="0">
                <a:cs typeface="B Nazanin" panose="00000400000000000000" pitchFamily="2" charset="-78"/>
              </a:rPr>
              <a:t> بنده</a:t>
            </a:r>
            <a:r>
              <a:rPr lang="fa-IR" dirty="0" smtClean="0">
                <a:cs typeface="B Nazanin" panose="00000400000000000000" pitchFamily="2" charset="-78"/>
              </a:rPr>
              <a:t>.</a:t>
            </a:r>
          </a:p>
          <a:p>
            <a:pPr algn="just"/>
            <a:endParaRPr lang="fa-IR" dirty="0">
              <a:cs typeface="B Nazanin" panose="00000400000000000000" pitchFamily="2" charset="-78"/>
            </a:endParaRPr>
          </a:p>
          <a:p>
            <a:pPr algn="just"/>
            <a:r>
              <a:rPr lang="fa-IR" dirty="0">
                <a:cs typeface="B Nazanin" panose="00000400000000000000" pitchFamily="2" charset="-78"/>
              </a:rPr>
              <a:t>در </a:t>
            </a:r>
            <a:r>
              <a:rPr lang="fa-IR" dirty="0" err="1">
                <a:cs typeface="B Nazanin" panose="00000400000000000000" pitchFamily="2" charset="-78"/>
              </a:rPr>
              <a:t>حديثى</a:t>
            </a:r>
            <a:r>
              <a:rPr lang="fa-IR" dirty="0">
                <a:cs typeface="B Nazanin" panose="00000400000000000000" pitchFamily="2" charset="-78"/>
              </a:rPr>
              <a:t> از </a:t>
            </a:r>
            <a:r>
              <a:rPr lang="fa-IR" dirty="0" err="1">
                <a:cs typeface="B Nazanin" panose="00000400000000000000" pitchFamily="2" charset="-78"/>
              </a:rPr>
              <a:t>پيامبر</a:t>
            </a:r>
            <a:r>
              <a:rPr lang="fa-IR" dirty="0">
                <a:cs typeface="B Nazanin" panose="00000400000000000000" pitchFamily="2" charset="-78"/>
              </a:rPr>
              <a:t>(ص) </a:t>
            </a:r>
            <a:r>
              <a:rPr lang="fa-IR" dirty="0" err="1">
                <a:cs typeface="B Nazanin" panose="00000400000000000000" pitchFamily="2" charset="-78"/>
              </a:rPr>
              <a:t>مى</a:t>
            </a:r>
            <a:r>
              <a:rPr lang="fa-IR" dirty="0">
                <a:cs typeface="B Nazanin" panose="00000400000000000000" pitchFamily="2" charset="-78"/>
              </a:rPr>
              <a:t> </a:t>
            </a:r>
            <a:r>
              <a:rPr lang="fa-IR" dirty="0" err="1">
                <a:cs typeface="B Nazanin" panose="00000400000000000000" pitchFamily="2" charset="-78"/>
              </a:rPr>
              <a:t>خوانيم</a:t>
            </a:r>
            <a:r>
              <a:rPr lang="fa-IR" dirty="0">
                <a:cs typeface="B Nazanin" panose="00000400000000000000" pitchFamily="2" charset="-78"/>
              </a:rPr>
              <a:t> : </a:t>
            </a:r>
            <a:endParaRPr lang="fa-IR" dirty="0" smtClean="0">
              <a:cs typeface="B Nazanin" panose="00000400000000000000" pitchFamily="2" charset="-78"/>
            </a:endParaRPr>
          </a:p>
          <a:p>
            <a:pPr algn="just"/>
            <a:r>
              <a:rPr lang="fa-IR" dirty="0" smtClean="0">
                <a:cs typeface="B Nazanin" panose="00000400000000000000" pitchFamily="2" charset="-78"/>
              </a:rPr>
              <a:t>خداوند </a:t>
            </a:r>
            <a:r>
              <a:rPr lang="fa-IR" dirty="0">
                <a:cs typeface="B Nazanin" panose="00000400000000000000" pitchFamily="2" charset="-78"/>
              </a:rPr>
              <a:t>متعال </a:t>
            </a:r>
            <a:r>
              <a:rPr lang="fa-IR" dirty="0" err="1">
                <a:cs typeface="B Nazanin" panose="00000400000000000000" pitchFamily="2" charset="-78"/>
              </a:rPr>
              <a:t>چنين</a:t>
            </a:r>
            <a:r>
              <a:rPr lang="fa-IR" dirty="0">
                <a:cs typeface="B Nazanin" panose="00000400000000000000" pitchFamily="2" charset="-78"/>
              </a:rPr>
              <a:t> فرموده : ((من سوره حمد را </a:t>
            </a:r>
            <a:r>
              <a:rPr lang="fa-IR" dirty="0" err="1">
                <a:cs typeface="B Nazanin" panose="00000400000000000000" pitchFamily="2" charset="-78"/>
              </a:rPr>
              <a:t>ميان</a:t>
            </a:r>
            <a:r>
              <a:rPr lang="fa-IR" dirty="0">
                <a:cs typeface="B Nazanin" panose="00000400000000000000" pitchFamily="2" charset="-78"/>
              </a:rPr>
              <a:t> خود و </a:t>
            </a:r>
            <a:r>
              <a:rPr lang="fa-IR" dirty="0" err="1">
                <a:cs typeface="B Nazanin" panose="00000400000000000000" pitchFamily="2" charset="-78"/>
              </a:rPr>
              <a:t>بـنـده</a:t>
            </a:r>
            <a:r>
              <a:rPr lang="fa-IR" dirty="0">
                <a:cs typeface="B Nazanin" panose="00000400000000000000" pitchFamily="2" charset="-78"/>
              </a:rPr>
              <a:t> ام </a:t>
            </a:r>
            <a:r>
              <a:rPr lang="fa-IR" dirty="0" err="1">
                <a:cs typeface="B Nazanin" panose="00000400000000000000" pitchFamily="2" charset="-78"/>
              </a:rPr>
              <a:t>تـقسيم</a:t>
            </a:r>
            <a:r>
              <a:rPr lang="fa-IR" dirty="0">
                <a:cs typeface="B Nazanin" panose="00000400000000000000" pitchFamily="2" charset="-78"/>
              </a:rPr>
              <a:t> </a:t>
            </a:r>
            <a:r>
              <a:rPr lang="fa-IR" dirty="0" err="1">
                <a:cs typeface="B Nazanin" panose="00000400000000000000" pitchFamily="2" charset="-78"/>
              </a:rPr>
              <a:t>كردم</a:t>
            </a:r>
            <a:r>
              <a:rPr lang="fa-IR" dirty="0">
                <a:cs typeface="B Nazanin" panose="00000400000000000000" pitchFamily="2" charset="-78"/>
              </a:rPr>
              <a:t> </a:t>
            </a:r>
            <a:r>
              <a:rPr lang="fa-IR" dirty="0" err="1">
                <a:cs typeface="B Nazanin" panose="00000400000000000000" pitchFamily="2" charset="-78"/>
              </a:rPr>
              <a:t>نيمى</a:t>
            </a:r>
            <a:r>
              <a:rPr lang="fa-IR" dirty="0">
                <a:cs typeface="B Nazanin" panose="00000400000000000000" pitchFamily="2" charset="-78"/>
              </a:rPr>
              <a:t> از آن </a:t>
            </a:r>
            <a:r>
              <a:rPr lang="fa-IR" dirty="0" err="1">
                <a:cs typeface="B Nazanin" panose="00000400000000000000" pitchFamily="2" charset="-78"/>
              </a:rPr>
              <a:t>براى</a:t>
            </a:r>
            <a:r>
              <a:rPr lang="fa-IR" dirty="0">
                <a:cs typeface="B Nazanin" panose="00000400000000000000" pitchFamily="2" charset="-78"/>
              </a:rPr>
              <a:t> من و </a:t>
            </a:r>
            <a:r>
              <a:rPr lang="fa-IR" dirty="0" err="1">
                <a:cs typeface="B Nazanin" panose="00000400000000000000" pitchFamily="2" charset="-78"/>
              </a:rPr>
              <a:t>نيمى</a:t>
            </a:r>
            <a:r>
              <a:rPr lang="fa-IR" dirty="0">
                <a:cs typeface="B Nazanin" panose="00000400000000000000" pitchFamily="2" charset="-78"/>
              </a:rPr>
              <a:t> از آن </a:t>
            </a:r>
            <a:r>
              <a:rPr lang="fa-IR" dirty="0" err="1">
                <a:cs typeface="B Nazanin" panose="00000400000000000000" pitchFamily="2" charset="-78"/>
              </a:rPr>
              <a:t>براى</a:t>
            </a:r>
            <a:r>
              <a:rPr lang="fa-IR" dirty="0">
                <a:cs typeface="B Nazanin" panose="00000400000000000000" pitchFamily="2" charset="-78"/>
              </a:rPr>
              <a:t> بنده من است و بنده من حق دارد هرچه را </a:t>
            </a:r>
            <a:r>
              <a:rPr lang="fa-IR" dirty="0" err="1">
                <a:cs typeface="B Nazanin" panose="00000400000000000000" pitchFamily="2" charset="-78"/>
              </a:rPr>
              <a:t>مى</a:t>
            </a:r>
            <a:r>
              <a:rPr lang="fa-IR" dirty="0">
                <a:cs typeface="B Nazanin" panose="00000400000000000000" pitchFamily="2" charset="-78"/>
              </a:rPr>
              <a:t> خواهد از من بخواهد((2)).</a:t>
            </a:r>
          </a:p>
          <a:p>
            <a:pPr algn="just"/>
            <a:endParaRPr lang="fa-IR" dirty="0">
              <a:cs typeface="B Nazanin" panose="00000400000000000000" pitchFamily="2" charset="-78"/>
            </a:endParaRPr>
          </a:p>
        </p:txBody>
      </p:sp>
      <p:pic>
        <p:nvPicPr>
          <p:cNvPr id="4" name="Picture 3">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879041"/>
            <a:ext cx="1812759" cy="1978959"/>
          </a:xfrm>
          <a:prstGeom prst="rect">
            <a:avLst/>
          </a:prstGeom>
        </p:spPr>
      </p:pic>
    </p:spTree>
    <p:extLst>
      <p:ext uri="{BB962C8B-B14F-4D97-AF65-F5344CB8AC3E}">
        <p14:creationId xmlns:p14="http://schemas.microsoft.com/office/powerpoint/2010/main" val="8108398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4" cstate="print">
            <a:extLst>
              <a:ext uri="{28A0092B-C50C-407E-A947-70E740481C1C}">
                <a14:useLocalDpi xmlns:a14="http://schemas.microsoft.com/office/drawing/2010/main" val="0"/>
              </a:ext>
            </a:extLst>
          </a:blip>
          <a:stretch>
            <a:fillRect/>
          </a:stretch>
        </p:blipFill>
        <p:spPr>
          <a:xfrm>
            <a:off x="2695072" y="224589"/>
            <a:ext cx="7636043" cy="6272936"/>
          </a:xfrm>
        </p:spPr>
      </p:pic>
      <p:pic>
        <p:nvPicPr>
          <p:cNvPr id="3" name="Picture 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0" y="4879041"/>
            <a:ext cx="1812759" cy="1978959"/>
          </a:xfrm>
          <a:prstGeom prst="rect">
            <a:avLst/>
          </a:prstGeom>
        </p:spPr>
      </p:pic>
      <p:pic>
        <p:nvPicPr>
          <p:cNvPr id="2" name="001_Alfateha(parhizgar)">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6" cstate="print"/>
          <a:stretch>
            <a:fillRect/>
          </a:stretch>
        </p:blipFill>
        <p:spPr>
          <a:xfrm>
            <a:off x="3758334" y="5563720"/>
            <a:ext cx="609600" cy="609600"/>
          </a:xfrm>
          <a:prstGeom prst="rect">
            <a:avLst/>
          </a:prstGeom>
        </p:spPr>
      </p:pic>
    </p:spTree>
    <p:extLst>
      <p:ext uri="{BB962C8B-B14F-4D97-AF65-F5344CB8AC3E}">
        <p14:creationId xmlns:p14="http://schemas.microsoft.com/office/powerpoint/2010/main" val="995886418"/>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2"/>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49836" fill="hold"/>
                                        <p:tgtEl>
                                          <p:spTgt spid="2"/>
                                        </p:tgtEl>
                                      </p:cBhvr>
                                    </p:cmd>
                                  </p:childTnLst>
                                </p:cTn>
                              </p:par>
                            </p:childTnLst>
                          </p:cTn>
                        </p:par>
                      </p:childTnLst>
                    </p:cTn>
                  </p:par>
                </p:childTnLst>
              </p:cTn>
              <p:nextCondLst>
                <p:cond evt="onClick" delay="0">
                  <p:tgtEl>
                    <p:spTgt spid="2"/>
                  </p:tgtEl>
                </p:cond>
              </p:nextCondLst>
            </p:seq>
            <p:audio>
              <p:cMediaNode vol="80000">
                <p:cTn id="7" fill="hold" display="0">
                  <p:stCondLst>
                    <p:cond delay="indefinite"/>
                  </p:stCondLst>
                  <p:endCondLst>
                    <p:cond evt="onStopAudio" delay="0">
                      <p:tgtEl>
                        <p:sldTgt/>
                      </p:tgtEl>
                    </p:cond>
                  </p:endCondLst>
                </p:cTn>
                <p:tgtEl>
                  <p:spTgt spid="2"/>
                </p:tgtEl>
              </p:cMediaNode>
            </p:audio>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fa-IR" sz="4400" b="1" dirty="0">
                <a:cs typeface="B Nazanin" panose="00000400000000000000" pitchFamily="2" charset="-78"/>
              </a:rPr>
              <a:t>در </a:t>
            </a:r>
            <a:r>
              <a:rPr lang="fa-IR" sz="4400" b="1" dirty="0" err="1">
                <a:cs typeface="B Nazanin" panose="00000400000000000000" pitchFamily="2" charset="-78"/>
              </a:rPr>
              <a:t>فضيلت</a:t>
            </a:r>
            <a:r>
              <a:rPr lang="fa-IR" sz="4400" b="1" dirty="0">
                <a:cs typeface="B Nazanin" panose="00000400000000000000" pitchFamily="2" charset="-78"/>
              </a:rPr>
              <a:t> </a:t>
            </a:r>
            <a:r>
              <a:rPr lang="fa-IR" sz="4400" b="1" dirty="0" err="1">
                <a:cs typeface="B Nazanin" panose="00000400000000000000" pitchFamily="2" charset="-78"/>
              </a:rPr>
              <a:t>اين</a:t>
            </a:r>
            <a:r>
              <a:rPr lang="fa-IR" sz="4400" b="1" dirty="0">
                <a:cs typeface="B Nazanin" panose="00000400000000000000" pitchFamily="2" charset="-78"/>
              </a:rPr>
              <a:t> </a:t>
            </a:r>
            <a:r>
              <a:rPr lang="fa-IR" sz="4400" b="1" dirty="0" smtClean="0">
                <a:cs typeface="B Nazanin" panose="00000400000000000000" pitchFamily="2" charset="-78"/>
              </a:rPr>
              <a:t>سوره</a:t>
            </a:r>
            <a:r>
              <a:rPr lang="fa-IR" sz="4400" b="1" dirty="0">
                <a:cs typeface="B Nazanin" panose="00000400000000000000" pitchFamily="2" charset="-78"/>
              </a:rPr>
              <a:t/>
            </a:r>
            <a:br>
              <a:rPr lang="fa-IR" sz="4400" b="1" dirty="0">
                <a:cs typeface="B Nazanin" panose="00000400000000000000" pitchFamily="2" charset="-78"/>
              </a:rPr>
            </a:br>
            <a:endParaRPr lang="fa-IR" sz="4400" dirty="0">
              <a:cs typeface="B Nazanin" panose="00000400000000000000" pitchFamily="2" charset="-78"/>
            </a:endParaRPr>
          </a:p>
        </p:txBody>
      </p:sp>
      <p:pic>
        <p:nvPicPr>
          <p:cNvPr id="3" name="Picture 2">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879041"/>
            <a:ext cx="1812759" cy="1978959"/>
          </a:xfrm>
          <a:prstGeom prst="rect">
            <a:avLst/>
          </a:prstGeom>
        </p:spPr>
      </p:pic>
    </p:spTree>
    <p:extLst>
      <p:ext uri="{BB962C8B-B14F-4D97-AF65-F5344CB8AC3E}">
        <p14:creationId xmlns:p14="http://schemas.microsoft.com/office/powerpoint/2010/main" val="48420300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02105" y="1243849"/>
            <a:ext cx="10603832" cy="3841498"/>
          </a:xfrm>
        </p:spPr>
        <p:txBody>
          <a:bodyPr>
            <a:noAutofit/>
          </a:bodyPr>
          <a:lstStyle/>
          <a:p>
            <a:pPr algn="just"/>
            <a:r>
              <a:rPr lang="fa-IR" dirty="0">
                <a:cs typeface="B Nazanin" panose="00000400000000000000" pitchFamily="2" charset="-78"/>
              </a:rPr>
              <a:t>از </a:t>
            </a:r>
            <a:r>
              <a:rPr lang="fa-IR" dirty="0" err="1">
                <a:cs typeface="B Nazanin" panose="00000400000000000000" pitchFamily="2" charset="-78"/>
              </a:rPr>
              <a:t>پـيـامبر</a:t>
            </a:r>
            <a:r>
              <a:rPr lang="fa-IR" dirty="0">
                <a:cs typeface="B Nazanin" panose="00000400000000000000" pitchFamily="2" charset="-78"/>
              </a:rPr>
              <a:t> (ص) نقل شده : ((هر </a:t>
            </a:r>
            <a:r>
              <a:rPr lang="fa-IR" dirty="0" err="1">
                <a:cs typeface="B Nazanin" panose="00000400000000000000" pitchFamily="2" charset="-78"/>
              </a:rPr>
              <a:t>مسلمانى</a:t>
            </a:r>
            <a:r>
              <a:rPr lang="fa-IR" dirty="0">
                <a:cs typeface="B Nazanin" panose="00000400000000000000" pitchFamily="2" charset="-78"/>
              </a:rPr>
              <a:t> سوره حمد را بخواند پاداش او </a:t>
            </a:r>
            <a:r>
              <a:rPr lang="fa-IR" dirty="0" err="1">
                <a:cs typeface="B Nazanin" panose="00000400000000000000" pitchFamily="2" charset="-78"/>
              </a:rPr>
              <a:t>باندازه</a:t>
            </a:r>
            <a:r>
              <a:rPr lang="fa-IR" dirty="0">
                <a:cs typeface="B Nazanin" panose="00000400000000000000" pitchFamily="2" charset="-78"/>
              </a:rPr>
              <a:t> </a:t>
            </a:r>
            <a:r>
              <a:rPr lang="fa-IR" dirty="0" err="1">
                <a:cs typeface="B Nazanin" panose="00000400000000000000" pitchFamily="2" charset="-78"/>
              </a:rPr>
              <a:t>كسى</a:t>
            </a:r>
            <a:r>
              <a:rPr lang="fa-IR" dirty="0">
                <a:cs typeface="B Nazanin" panose="00000400000000000000" pitchFamily="2" charset="-78"/>
              </a:rPr>
              <a:t> است </a:t>
            </a:r>
            <a:r>
              <a:rPr lang="fa-IR" dirty="0" err="1">
                <a:cs typeface="B Nazanin" panose="00000400000000000000" pitchFamily="2" charset="-78"/>
              </a:rPr>
              <a:t>كه</a:t>
            </a:r>
            <a:r>
              <a:rPr lang="fa-IR" dirty="0">
                <a:cs typeface="B Nazanin" panose="00000400000000000000" pitchFamily="2" charset="-78"/>
              </a:rPr>
              <a:t> دو سوم قرآن را خوانده (و طبق نقل </a:t>
            </a:r>
            <a:r>
              <a:rPr lang="fa-IR" dirty="0" err="1">
                <a:cs typeface="B Nazanin" panose="00000400000000000000" pitchFamily="2" charset="-78"/>
              </a:rPr>
              <a:t>ديگرى</a:t>
            </a:r>
            <a:r>
              <a:rPr lang="fa-IR" dirty="0">
                <a:cs typeface="B Nazanin" panose="00000400000000000000" pitchFamily="2" charset="-78"/>
              </a:rPr>
              <a:t> پاداش </a:t>
            </a:r>
            <a:r>
              <a:rPr lang="fa-IR" dirty="0" err="1">
                <a:cs typeface="B Nazanin" panose="00000400000000000000" pitchFamily="2" charset="-78"/>
              </a:rPr>
              <a:t>كسى</a:t>
            </a:r>
            <a:r>
              <a:rPr lang="fa-IR" dirty="0">
                <a:cs typeface="B Nazanin" panose="00000400000000000000" pitchFamily="2" charset="-78"/>
              </a:rPr>
              <a:t> است </a:t>
            </a:r>
            <a:r>
              <a:rPr lang="fa-IR" dirty="0" err="1">
                <a:cs typeface="B Nazanin" panose="00000400000000000000" pitchFamily="2" charset="-78"/>
              </a:rPr>
              <a:t>كه</a:t>
            </a:r>
            <a:r>
              <a:rPr lang="fa-IR" dirty="0">
                <a:cs typeface="B Nazanin" panose="00000400000000000000" pitchFamily="2" charset="-78"/>
              </a:rPr>
              <a:t> تمام قرآن را خوانده باشد) و </a:t>
            </a:r>
            <a:r>
              <a:rPr lang="fa-IR" dirty="0" err="1">
                <a:cs typeface="B Nazanin" panose="00000400000000000000" pitchFamily="2" charset="-78"/>
              </a:rPr>
              <a:t>گوئى</a:t>
            </a:r>
            <a:r>
              <a:rPr lang="fa-IR" dirty="0">
                <a:cs typeface="B Nazanin" panose="00000400000000000000" pitchFamily="2" charset="-78"/>
              </a:rPr>
              <a:t> به </a:t>
            </a:r>
            <a:r>
              <a:rPr lang="fa-IR" dirty="0" err="1">
                <a:cs typeface="B Nazanin" panose="00000400000000000000" pitchFamily="2" charset="-78"/>
              </a:rPr>
              <a:t>هرفردى</a:t>
            </a:r>
            <a:r>
              <a:rPr lang="fa-IR" dirty="0">
                <a:cs typeface="B Nazanin" panose="00000400000000000000" pitchFamily="2" charset="-78"/>
              </a:rPr>
              <a:t> از مردان و زنان مؤمن </a:t>
            </a:r>
            <a:r>
              <a:rPr lang="fa-IR" dirty="0" err="1">
                <a:cs typeface="B Nazanin" panose="00000400000000000000" pitchFamily="2" charset="-78"/>
              </a:rPr>
              <a:t>هديه</a:t>
            </a:r>
            <a:r>
              <a:rPr lang="fa-IR" dirty="0">
                <a:cs typeface="B Nazanin" panose="00000400000000000000" pitchFamily="2" charset="-78"/>
              </a:rPr>
              <a:t> </a:t>
            </a:r>
            <a:r>
              <a:rPr lang="fa-IR" dirty="0" err="1">
                <a:cs typeface="B Nazanin" panose="00000400000000000000" pitchFamily="2" charset="-78"/>
              </a:rPr>
              <a:t>اى</a:t>
            </a:r>
            <a:r>
              <a:rPr lang="fa-IR" dirty="0">
                <a:cs typeface="B Nazanin" panose="00000400000000000000" pitchFamily="2" charset="-78"/>
              </a:rPr>
              <a:t> فرستاده است</a:t>
            </a:r>
            <a:r>
              <a:rPr lang="fa-IR" dirty="0" smtClean="0">
                <a:cs typeface="B Nazanin" panose="00000400000000000000" pitchFamily="2" charset="-78"/>
              </a:rPr>
              <a:t>)).</a:t>
            </a:r>
          </a:p>
          <a:p>
            <a:pPr algn="just"/>
            <a:endParaRPr lang="fa-IR" dirty="0">
              <a:cs typeface="B Nazanin" panose="00000400000000000000" pitchFamily="2" charset="-78"/>
            </a:endParaRPr>
          </a:p>
          <a:p>
            <a:pPr algn="just"/>
            <a:r>
              <a:rPr lang="fa-IR" dirty="0" err="1">
                <a:cs typeface="B Nazanin" panose="00000400000000000000" pitchFamily="2" charset="-78"/>
              </a:rPr>
              <a:t>هـمـچـنـين</a:t>
            </a:r>
            <a:r>
              <a:rPr lang="fa-IR" dirty="0">
                <a:cs typeface="B Nazanin" panose="00000400000000000000" pitchFamily="2" charset="-78"/>
              </a:rPr>
              <a:t> در </a:t>
            </a:r>
            <a:r>
              <a:rPr lang="fa-IR" dirty="0" err="1">
                <a:cs typeface="B Nazanin" panose="00000400000000000000" pitchFamily="2" charset="-78"/>
              </a:rPr>
              <a:t>حديثى</a:t>
            </a:r>
            <a:r>
              <a:rPr lang="fa-IR" dirty="0">
                <a:cs typeface="B Nazanin" panose="00000400000000000000" pitchFamily="2" charset="-78"/>
              </a:rPr>
              <a:t> از امام صادق (ع) </a:t>
            </a:r>
            <a:r>
              <a:rPr lang="fa-IR" dirty="0" err="1">
                <a:cs typeface="B Nazanin" panose="00000400000000000000" pitchFamily="2" charset="-78"/>
              </a:rPr>
              <a:t>مى</a:t>
            </a:r>
            <a:r>
              <a:rPr lang="fa-IR" dirty="0">
                <a:cs typeface="B Nazanin" panose="00000400000000000000" pitchFamily="2" charset="-78"/>
              </a:rPr>
              <a:t> </a:t>
            </a:r>
            <a:r>
              <a:rPr lang="fa-IR" dirty="0" err="1">
                <a:cs typeface="B Nazanin" panose="00000400000000000000" pitchFamily="2" charset="-78"/>
              </a:rPr>
              <a:t>خوانيم</a:t>
            </a:r>
            <a:r>
              <a:rPr lang="fa-IR" dirty="0">
                <a:cs typeface="B Nazanin" panose="00000400000000000000" pitchFamily="2" charset="-78"/>
              </a:rPr>
              <a:t> : ((</a:t>
            </a:r>
            <a:r>
              <a:rPr lang="fa-IR" dirty="0" err="1">
                <a:cs typeface="B Nazanin" panose="00000400000000000000" pitchFamily="2" charset="-78"/>
              </a:rPr>
              <a:t>شيطان</a:t>
            </a:r>
            <a:r>
              <a:rPr lang="fa-IR" dirty="0">
                <a:cs typeface="B Nazanin" panose="00000400000000000000" pitchFamily="2" charset="-78"/>
              </a:rPr>
              <a:t> چهار بار </a:t>
            </a:r>
            <a:r>
              <a:rPr lang="fa-IR" dirty="0" err="1">
                <a:cs typeface="B Nazanin" panose="00000400000000000000" pitchFamily="2" charset="-78"/>
              </a:rPr>
              <a:t>فريادكشيد</a:t>
            </a:r>
            <a:r>
              <a:rPr lang="fa-IR" dirty="0">
                <a:cs typeface="B Nazanin" panose="00000400000000000000" pitchFamily="2" charset="-78"/>
              </a:rPr>
              <a:t> و ناله </a:t>
            </a:r>
            <a:r>
              <a:rPr lang="fa-IR" dirty="0" err="1">
                <a:cs typeface="B Nazanin" panose="00000400000000000000" pitchFamily="2" charset="-78"/>
              </a:rPr>
              <a:t>سرداد</a:t>
            </a:r>
            <a:r>
              <a:rPr lang="fa-IR" dirty="0">
                <a:cs typeface="B Nazanin" panose="00000400000000000000" pitchFamily="2" charset="-78"/>
              </a:rPr>
              <a:t> </a:t>
            </a:r>
            <a:r>
              <a:rPr lang="fa-IR" dirty="0" err="1">
                <a:cs typeface="B Nazanin" panose="00000400000000000000" pitchFamily="2" charset="-78"/>
              </a:rPr>
              <a:t>نـخـستين</a:t>
            </a:r>
            <a:r>
              <a:rPr lang="fa-IR" dirty="0">
                <a:cs typeface="B Nazanin" panose="00000400000000000000" pitchFamily="2" charset="-78"/>
              </a:rPr>
              <a:t> بار </a:t>
            </a:r>
            <a:r>
              <a:rPr lang="fa-IR" dirty="0" err="1">
                <a:cs typeface="B Nazanin" panose="00000400000000000000" pitchFamily="2" charset="-78"/>
              </a:rPr>
              <a:t>روزى</a:t>
            </a:r>
            <a:r>
              <a:rPr lang="fa-IR" dirty="0">
                <a:cs typeface="B Nazanin" panose="00000400000000000000" pitchFamily="2" charset="-78"/>
              </a:rPr>
              <a:t> بود </a:t>
            </a:r>
            <a:r>
              <a:rPr lang="fa-IR" dirty="0" err="1">
                <a:cs typeface="B Nazanin" panose="00000400000000000000" pitchFamily="2" charset="-78"/>
              </a:rPr>
              <a:t>كه</a:t>
            </a:r>
            <a:r>
              <a:rPr lang="fa-IR" dirty="0">
                <a:cs typeface="B Nazanin" panose="00000400000000000000" pitchFamily="2" charset="-78"/>
              </a:rPr>
              <a:t> از درگاه خداوند رانده شد، سپس </a:t>
            </a:r>
            <a:r>
              <a:rPr lang="fa-IR" dirty="0" err="1">
                <a:cs typeface="B Nazanin" panose="00000400000000000000" pitchFamily="2" charset="-78"/>
              </a:rPr>
              <a:t>هنگامى</a:t>
            </a:r>
            <a:r>
              <a:rPr lang="fa-IR" dirty="0">
                <a:cs typeface="B Nazanin" panose="00000400000000000000" pitchFamily="2" charset="-78"/>
              </a:rPr>
              <a:t> بود </a:t>
            </a:r>
            <a:r>
              <a:rPr lang="fa-IR" dirty="0" err="1">
                <a:cs typeface="B Nazanin" panose="00000400000000000000" pitchFamily="2" charset="-78"/>
              </a:rPr>
              <a:t>كه</a:t>
            </a:r>
            <a:r>
              <a:rPr lang="fa-IR" dirty="0">
                <a:cs typeface="B Nazanin" panose="00000400000000000000" pitchFamily="2" charset="-78"/>
              </a:rPr>
              <a:t> از بهشت به </a:t>
            </a:r>
            <a:r>
              <a:rPr lang="fa-IR" dirty="0" err="1">
                <a:cs typeface="B Nazanin" panose="00000400000000000000" pitchFamily="2" charset="-78"/>
              </a:rPr>
              <a:t>زمين</a:t>
            </a:r>
            <a:r>
              <a:rPr lang="fa-IR" dirty="0">
                <a:cs typeface="B Nazanin" panose="00000400000000000000" pitchFamily="2" charset="-78"/>
              </a:rPr>
              <a:t> </a:t>
            </a:r>
            <a:r>
              <a:rPr lang="fa-IR" dirty="0" err="1">
                <a:cs typeface="B Nazanin" panose="00000400000000000000" pitchFamily="2" charset="-78"/>
              </a:rPr>
              <a:t>تـنـزل</a:t>
            </a:r>
            <a:r>
              <a:rPr lang="fa-IR" dirty="0">
                <a:cs typeface="B Nazanin" panose="00000400000000000000" pitchFamily="2" charset="-78"/>
              </a:rPr>
              <a:t> </a:t>
            </a:r>
            <a:r>
              <a:rPr lang="fa-IR" dirty="0" err="1">
                <a:cs typeface="B Nazanin" panose="00000400000000000000" pitchFamily="2" charset="-78"/>
              </a:rPr>
              <a:t>يافت</a:t>
            </a:r>
            <a:r>
              <a:rPr lang="fa-IR" dirty="0">
                <a:cs typeface="B Nazanin" panose="00000400000000000000" pitchFamily="2" charset="-78"/>
              </a:rPr>
              <a:t> ، </a:t>
            </a:r>
            <a:r>
              <a:rPr lang="fa-IR" dirty="0" err="1">
                <a:cs typeface="B Nazanin" panose="00000400000000000000" pitchFamily="2" charset="-78"/>
              </a:rPr>
              <a:t>سومين</a:t>
            </a:r>
            <a:r>
              <a:rPr lang="fa-IR" dirty="0">
                <a:cs typeface="B Nazanin" panose="00000400000000000000" pitchFamily="2" charset="-78"/>
              </a:rPr>
              <a:t> بار هنگام بعثت محمد(ص)بعد از فترت </a:t>
            </a:r>
            <a:r>
              <a:rPr lang="fa-IR" dirty="0" err="1">
                <a:cs typeface="B Nazanin" panose="00000400000000000000" pitchFamily="2" charset="-78"/>
              </a:rPr>
              <a:t>پيامبران</a:t>
            </a:r>
            <a:r>
              <a:rPr lang="fa-IR" dirty="0">
                <a:cs typeface="B Nazanin" panose="00000400000000000000" pitchFamily="2" charset="-78"/>
              </a:rPr>
              <a:t> بود و </a:t>
            </a:r>
            <a:r>
              <a:rPr lang="fa-IR" dirty="0" err="1">
                <a:cs typeface="B Nazanin" panose="00000400000000000000" pitchFamily="2" charset="-78"/>
              </a:rPr>
              <a:t>آخرين</a:t>
            </a:r>
            <a:r>
              <a:rPr lang="fa-IR" dirty="0">
                <a:cs typeface="B Nazanin" panose="00000400000000000000" pitchFamily="2" charset="-78"/>
              </a:rPr>
              <a:t> بار </a:t>
            </a:r>
            <a:r>
              <a:rPr lang="fa-IR" dirty="0" err="1">
                <a:cs typeface="B Nazanin" panose="00000400000000000000" pitchFamily="2" charset="-78"/>
              </a:rPr>
              <a:t>زمانى</a:t>
            </a:r>
            <a:r>
              <a:rPr lang="fa-IR" dirty="0">
                <a:cs typeface="B Nazanin" panose="00000400000000000000" pitchFamily="2" charset="-78"/>
              </a:rPr>
              <a:t> بود </a:t>
            </a:r>
            <a:r>
              <a:rPr lang="fa-IR" dirty="0" err="1">
                <a:cs typeface="B Nazanin" panose="00000400000000000000" pitchFamily="2" charset="-78"/>
              </a:rPr>
              <a:t>كه</a:t>
            </a:r>
            <a:r>
              <a:rPr lang="fa-IR" dirty="0">
                <a:cs typeface="B Nazanin" panose="00000400000000000000" pitchFamily="2" charset="-78"/>
              </a:rPr>
              <a:t> سوره ((حمد)) نازل شد))!.</a:t>
            </a:r>
          </a:p>
          <a:p>
            <a:pPr algn="just"/>
            <a:endParaRPr lang="fa-IR" dirty="0">
              <a:cs typeface="B Nazanin" panose="00000400000000000000" pitchFamily="2" charset="-78"/>
            </a:endParaRPr>
          </a:p>
        </p:txBody>
      </p:sp>
      <p:pic>
        <p:nvPicPr>
          <p:cNvPr id="4" name="Picture 3">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879041"/>
            <a:ext cx="1812759" cy="1978959"/>
          </a:xfrm>
          <a:prstGeom prst="rect">
            <a:avLst/>
          </a:prstGeom>
        </p:spPr>
      </p:pic>
    </p:spTree>
    <p:extLst>
      <p:ext uri="{BB962C8B-B14F-4D97-AF65-F5344CB8AC3E}">
        <p14:creationId xmlns:p14="http://schemas.microsoft.com/office/powerpoint/2010/main" val="223191836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fa-IR" sz="4800" b="1" dirty="0" smtClean="0">
                <a:cs typeface="B Nazanin" panose="00000400000000000000" pitchFamily="2" charset="-78"/>
              </a:rPr>
              <a:t>فصل دوم </a:t>
            </a:r>
            <a:br>
              <a:rPr lang="fa-IR" sz="4800" b="1" dirty="0" smtClean="0">
                <a:cs typeface="B Nazanin" panose="00000400000000000000" pitchFamily="2" charset="-78"/>
              </a:rPr>
            </a:br>
            <a:r>
              <a:rPr lang="fa-IR" sz="4800" b="1" dirty="0" smtClean="0">
                <a:cs typeface="B Nazanin" panose="00000400000000000000" pitchFamily="2" charset="-78"/>
              </a:rPr>
              <a:t/>
            </a:r>
            <a:br>
              <a:rPr lang="fa-IR" sz="4800" b="1" dirty="0" smtClean="0">
                <a:cs typeface="B Nazanin" panose="00000400000000000000" pitchFamily="2" charset="-78"/>
              </a:rPr>
            </a:br>
            <a:r>
              <a:rPr lang="fa-IR" sz="4800" b="1" dirty="0">
                <a:cs typeface="B Nazanin" panose="00000400000000000000" pitchFamily="2" charset="-78"/>
              </a:rPr>
              <a:t>تفسیر سوره حمد</a:t>
            </a:r>
          </a:p>
        </p:txBody>
      </p:sp>
      <p:pic>
        <p:nvPicPr>
          <p:cNvPr id="3" name="Picture 2">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879041"/>
            <a:ext cx="1812759" cy="1978959"/>
          </a:xfrm>
          <a:prstGeom prst="rect">
            <a:avLst/>
          </a:prstGeom>
        </p:spPr>
      </p:pic>
    </p:spTree>
    <p:extLst>
      <p:ext uri="{BB962C8B-B14F-4D97-AF65-F5344CB8AC3E}">
        <p14:creationId xmlns:p14="http://schemas.microsoft.com/office/powerpoint/2010/main" val="47536131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51284" y="0"/>
            <a:ext cx="9144000" cy="2387600"/>
          </a:xfrm>
        </p:spPr>
        <p:txBody>
          <a:bodyPr>
            <a:normAutofit/>
          </a:bodyPr>
          <a:lstStyle/>
          <a:p>
            <a:r>
              <a:rPr lang="ar-SA" sz="5400" b="1" dirty="0">
                <a:cs typeface="B Nazanin" panose="00000400000000000000" pitchFamily="2" charset="-78"/>
              </a:rPr>
              <a:t>	</a:t>
            </a:r>
            <a:r>
              <a:rPr lang="en-US" sz="5400" b="1" dirty="0">
                <a:cs typeface="B Nazanin" panose="00000400000000000000" pitchFamily="2" charset="-78"/>
              </a:rPr>
              <a:t/>
            </a:r>
            <a:br>
              <a:rPr lang="en-US" sz="5400" b="1" dirty="0">
                <a:cs typeface="B Nazanin" panose="00000400000000000000" pitchFamily="2" charset="-78"/>
              </a:rPr>
            </a:br>
            <a:r>
              <a:rPr lang="ar-SA" sz="5400" b="1" dirty="0">
                <a:cs typeface="B Nazanin" panose="00000400000000000000" pitchFamily="2" charset="-78"/>
              </a:rPr>
              <a:t>بسم اللّه الرحمن الرحيم </a:t>
            </a:r>
            <a:endParaRPr lang="fa-IR" sz="5400" b="1" dirty="0">
              <a:cs typeface="B Nazanin" panose="00000400000000000000" pitchFamily="2" charset="-78"/>
            </a:endParaRPr>
          </a:p>
        </p:txBody>
      </p:sp>
      <p:sp>
        <p:nvSpPr>
          <p:cNvPr id="3" name="Subtitle 2"/>
          <p:cNvSpPr>
            <a:spLocks noGrp="1"/>
          </p:cNvSpPr>
          <p:nvPr>
            <p:ph type="subTitle" idx="1"/>
          </p:nvPr>
        </p:nvSpPr>
        <p:spPr>
          <a:xfrm>
            <a:off x="1251284" y="3008480"/>
            <a:ext cx="9144000" cy="1655762"/>
          </a:xfrm>
        </p:spPr>
        <p:txBody>
          <a:bodyPr>
            <a:normAutofit/>
          </a:bodyPr>
          <a:lstStyle/>
          <a:p>
            <a:r>
              <a:rPr lang="ar-SA" sz="3600" dirty="0">
                <a:cs typeface="B Nazanin" panose="00000400000000000000" pitchFamily="2" charset="-78"/>
              </a:rPr>
              <a:t>بنام خداوند بخشنده بخشايشگر</a:t>
            </a:r>
            <a:endParaRPr lang="fa-IR" sz="3600" dirty="0">
              <a:cs typeface="B Nazanin" panose="00000400000000000000" pitchFamily="2" charset="-78"/>
            </a:endParaRPr>
          </a:p>
        </p:txBody>
      </p:sp>
      <p:pic>
        <p:nvPicPr>
          <p:cNvPr id="4" name="Picture 3">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879041"/>
            <a:ext cx="1812759" cy="1978959"/>
          </a:xfrm>
          <a:prstGeom prst="rect">
            <a:avLst/>
          </a:prstGeom>
        </p:spPr>
      </p:pic>
    </p:spTree>
    <p:extLst>
      <p:ext uri="{BB962C8B-B14F-4D97-AF65-F5344CB8AC3E}">
        <p14:creationId xmlns:p14="http://schemas.microsoft.com/office/powerpoint/2010/main" val="331366213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47165" y="1116107"/>
            <a:ext cx="10300447" cy="4141694"/>
          </a:xfrm>
        </p:spPr>
        <p:txBody>
          <a:bodyPr>
            <a:normAutofit/>
          </a:bodyPr>
          <a:lstStyle/>
          <a:p>
            <a:pPr algn="just"/>
            <a:r>
              <a:rPr lang="ar-SA" dirty="0">
                <a:cs typeface="B Nazanin" panose="00000400000000000000" pitchFamily="2" charset="-78"/>
              </a:rPr>
              <a:t>ميان همه مردم جهان رسم است كه هركار مهم و پر ارزشى را به نام بزرگى از بزرگان آغـاز مى كنند, يعنى آن كار را با آن شخصيت مورد نظر از آغاز ارتباطمى دهند ولى آيا بهتر نيست كـه بـراى پـاينده بودن يك برنامه و جاويد ماندن يك تشكيلات , آن را به موجود پايدار و جاويدانى ارتـبـاط دهيم كه فنا در ذات او راه ندارد, از ميان تمام موجودات آنكه ازلى و ابدى است تنها ذات پـاك خـداست و به همين دليل بايد همه چيز و هركار را با نام او آغاز كرد و از او استمداد نمود لذا درنخستين آيه قرآن مى گوئيم </a:t>
            </a:r>
            <a:endParaRPr lang="fa-IR" dirty="0" smtClean="0">
              <a:cs typeface="B Nazanin" panose="00000400000000000000" pitchFamily="2" charset="-78"/>
            </a:endParaRPr>
          </a:p>
          <a:p>
            <a:pPr algn="just"/>
            <a:r>
              <a:rPr lang="ar-SA" dirty="0" smtClean="0">
                <a:cs typeface="B Nazanin" panose="00000400000000000000" pitchFamily="2" charset="-78"/>
              </a:rPr>
              <a:t>«</a:t>
            </a:r>
            <a:r>
              <a:rPr lang="ar-SA" dirty="0">
                <a:cs typeface="B Nazanin" panose="00000400000000000000" pitchFamily="2" charset="-78"/>
              </a:rPr>
              <a:t>بنام خداوند بخشنده بخشايشگر» (بسم اللّه الرحمن الرحيم ).</a:t>
            </a:r>
            <a:endParaRPr lang="en-US" dirty="0">
              <a:cs typeface="B Nazanin" panose="00000400000000000000" pitchFamily="2" charset="-78"/>
            </a:endParaRPr>
          </a:p>
          <a:p>
            <a:pPr algn="just"/>
            <a:endParaRPr lang="fa-IR" dirty="0">
              <a:cs typeface="B Nazanin" panose="00000400000000000000" pitchFamily="2" charset="-78"/>
            </a:endParaRPr>
          </a:p>
        </p:txBody>
      </p:sp>
      <p:pic>
        <p:nvPicPr>
          <p:cNvPr id="4" name="Picture 3">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879041"/>
            <a:ext cx="1812759" cy="1978959"/>
          </a:xfrm>
          <a:prstGeom prst="rect">
            <a:avLst/>
          </a:prstGeom>
        </p:spPr>
      </p:pic>
    </p:spTree>
    <p:extLst>
      <p:ext uri="{BB962C8B-B14F-4D97-AF65-F5344CB8AC3E}">
        <p14:creationId xmlns:p14="http://schemas.microsoft.com/office/powerpoint/2010/main" val="266886936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1277471"/>
            <a:ext cx="9144000" cy="3980329"/>
          </a:xfrm>
        </p:spPr>
        <p:txBody>
          <a:bodyPr/>
          <a:lstStyle/>
          <a:p>
            <a:pPr algn="just"/>
            <a:r>
              <a:rPr lang="ar-SA" dirty="0">
                <a:cs typeface="B Nazanin" panose="00000400000000000000" pitchFamily="2" charset="-78"/>
              </a:rPr>
              <a:t>و در حـديـث مـعـروفـى از پـيامبر(ص ) مى خوانيم : </a:t>
            </a:r>
            <a:endParaRPr lang="fa-IR" dirty="0" smtClean="0">
              <a:cs typeface="B Nazanin" panose="00000400000000000000" pitchFamily="2" charset="-78"/>
            </a:endParaRPr>
          </a:p>
          <a:p>
            <a:pPr algn="just"/>
            <a:r>
              <a:rPr lang="ar-SA" dirty="0" smtClean="0">
                <a:cs typeface="B Nazanin" panose="00000400000000000000" pitchFamily="2" charset="-78"/>
              </a:rPr>
              <a:t>كل </a:t>
            </a:r>
            <a:r>
              <a:rPr lang="ar-SA" dirty="0">
                <a:cs typeface="B Nazanin" panose="00000400000000000000" pitchFamily="2" charset="-78"/>
              </a:rPr>
              <a:t>امر ذى بال لم يذكر فيه اسم اللّه فهو ابتر: «هركار مهمى كه بدون نام خدا شروع شود بى فرجام است ».</a:t>
            </a:r>
            <a:endParaRPr lang="en-US" dirty="0">
              <a:cs typeface="B Nazanin" panose="00000400000000000000" pitchFamily="2" charset="-78"/>
            </a:endParaRPr>
          </a:p>
          <a:p>
            <a:pPr algn="just"/>
            <a:r>
              <a:rPr lang="ar-SA" dirty="0">
                <a:cs typeface="B Nazanin" panose="00000400000000000000" pitchFamily="2" charset="-78"/>
              </a:rPr>
              <a:t>و نيز امام باقر(ع ) مى فرمايد: </a:t>
            </a:r>
            <a:endParaRPr lang="fa-IR" dirty="0" smtClean="0">
              <a:cs typeface="B Nazanin" panose="00000400000000000000" pitchFamily="2" charset="-78"/>
            </a:endParaRPr>
          </a:p>
          <a:p>
            <a:pPr algn="just"/>
            <a:r>
              <a:rPr lang="ar-SA" dirty="0" smtClean="0">
                <a:cs typeface="B Nazanin" panose="00000400000000000000" pitchFamily="2" charset="-78"/>
              </a:rPr>
              <a:t>«</a:t>
            </a:r>
            <a:r>
              <a:rPr lang="ar-SA" dirty="0">
                <a:cs typeface="B Nazanin" panose="00000400000000000000" pitchFamily="2" charset="-78"/>
              </a:rPr>
              <a:t>سزاوار است هنگامى كه كارى را شروع مى كنيم , چه بزرگ باشد چه كوچك , بسم اللّه بگوئيم تا پربركت و ميمون باشد».</a:t>
            </a:r>
            <a:endParaRPr lang="en-US" dirty="0">
              <a:cs typeface="B Nazanin" panose="00000400000000000000" pitchFamily="2" charset="-78"/>
            </a:endParaRPr>
          </a:p>
          <a:p>
            <a:pPr algn="just"/>
            <a:endParaRPr lang="fa-IR" dirty="0">
              <a:cs typeface="B Nazanin" panose="00000400000000000000" pitchFamily="2" charset="-78"/>
            </a:endParaRPr>
          </a:p>
        </p:txBody>
      </p:sp>
      <p:pic>
        <p:nvPicPr>
          <p:cNvPr id="4" name="Picture 3">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879041"/>
            <a:ext cx="1812759" cy="1978959"/>
          </a:xfrm>
          <a:prstGeom prst="rect">
            <a:avLst/>
          </a:prstGeom>
        </p:spPr>
      </p:pic>
    </p:spTree>
    <p:extLst>
      <p:ext uri="{BB962C8B-B14F-4D97-AF65-F5344CB8AC3E}">
        <p14:creationId xmlns:p14="http://schemas.microsoft.com/office/powerpoint/2010/main" val="55352338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59832" y="1324182"/>
            <a:ext cx="9144000" cy="4222376"/>
          </a:xfrm>
        </p:spPr>
        <p:txBody>
          <a:bodyPr>
            <a:normAutofit/>
          </a:bodyPr>
          <a:lstStyle/>
          <a:p>
            <a:pPr algn="just"/>
            <a:r>
              <a:rPr lang="ar-SA" dirty="0">
                <a:cs typeface="B Nazanin" panose="00000400000000000000" pitchFamily="2" charset="-78"/>
              </a:rPr>
              <a:t>كـوتـاه سـخـن ايـنكه پايدارى و بقا عمل بسته به ارتباطى است كه با خدا داردبه همين مناسبت خداوند به پيامبر دستور مى دهد كه در آغاز شروع تبليغ اسلام اين وظيفه خطير را با نام خدا شروع كند: اقر باسم ربك (سوره علق آيه1  ), و مى بينيم حضرت نوح در آن طوفان سخت و عجيب هنگام سوار شدن بر كشتى براى پيروزى بر مشكلات به ياران خود دستور مى دهد كه در هنگام حركت و در موقع توقف كشتى «بسم اللّه » بگويند (سوره هود آيه  41  و48).</a:t>
            </a:r>
            <a:endParaRPr lang="en-US" dirty="0">
              <a:cs typeface="B Nazanin" panose="00000400000000000000" pitchFamily="2" charset="-78"/>
            </a:endParaRPr>
          </a:p>
          <a:p>
            <a:pPr algn="just"/>
            <a:endParaRPr lang="fa-IR" dirty="0">
              <a:cs typeface="B Nazanin" panose="00000400000000000000" pitchFamily="2" charset="-78"/>
            </a:endParaRPr>
          </a:p>
        </p:txBody>
      </p:sp>
      <p:pic>
        <p:nvPicPr>
          <p:cNvPr id="4" name="Picture 3">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879041"/>
            <a:ext cx="1812759" cy="1978959"/>
          </a:xfrm>
          <a:prstGeom prst="rect">
            <a:avLst/>
          </a:prstGeom>
        </p:spPr>
      </p:pic>
    </p:spTree>
    <p:extLst>
      <p:ext uri="{BB962C8B-B14F-4D97-AF65-F5344CB8AC3E}">
        <p14:creationId xmlns:p14="http://schemas.microsoft.com/office/powerpoint/2010/main" val="154519550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564776"/>
            <a:ext cx="9144000" cy="4693024"/>
          </a:xfrm>
        </p:spPr>
        <p:txBody>
          <a:bodyPr>
            <a:normAutofit/>
          </a:bodyPr>
          <a:lstStyle/>
          <a:p>
            <a:pPr algn="just"/>
            <a:r>
              <a:rPr lang="ar-SA" dirty="0">
                <a:cs typeface="B Nazanin" panose="00000400000000000000" pitchFamily="2" charset="-78"/>
              </a:rPr>
              <a:t>و آنها نيز اين سفر را سرانجام با موفقيت و پيروزى پشت سر گذاشتند.</a:t>
            </a:r>
            <a:endParaRPr lang="en-US" dirty="0">
              <a:cs typeface="B Nazanin" panose="00000400000000000000" pitchFamily="2" charset="-78"/>
            </a:endParaRPr>
          </a:p>
          <a:p>
            <a:pPr algn="just"/>
            <a:r>
              <a:rPr lang="ar-SA" dirty="0">
                <a:cs typeface="B Nazanin" panose="00000400000000000000" pitchFamily="2" charset="-78"/>
              </a:rPr>
              <a:t>و نـيـز سـليمان درنامه اى كه به ملكه سبا مى نويسد سرآغاز آن را «بسم اللّه » قرارمى دهد (سوره نحل آيه30  </a:t>
            </a:r>
            <a:r>
              <a:rPr lang="ar-SA" dirty="0" smtClean="0">
                <a:cs typeface="B Nazanin" panose="00000400000000000000" pitchFamily="2" charset="-78"/>
              </a:rPr>
              <a:t>).</a:t>
            </a:r>
            <a:endParaRPr lang="fa-IR" dirty="0" smtClean="0">
              <a:cs typeface="B Nazanin" panose="00000400000000000000" pitchFamily="2" charset="-78"/>
            </a:endParaRPr>
          </a:p>
          <a:p>
            <a:pPr algn="just"/>
            <a:endParaRPr lang="en-US" dirty="0">
              <a:cs typeface="B Nazanin" panose="00000400000000000000" pitchFamily="2" charset="-78"/>
            </a:endParaRPr>
          </a:p>
          <a:p>
            <a:pPr algn="just"/>
            <a:r>
              <a:rPr lang="ar-SA" dirty="0">
                <a:cs typeface="B Nazanin" panose="00000400000000000000" pitchFamily="2" charset="-78"/>
              </a:rPr>
              <a:t>روى هـمـيـن اصـل , تمام سوره هاى قرآن ـ با بسم اللّه آغاز مى شود تا هدف اصلى از آغاز تا انجام با مـوفـقـيـت و پـيـروزى و بـدون شكست انجام شود و تنها سوره توبه است كه بسم اللّه در آغاز آن نـمـى بينيم چرا كه سوره توبه با اعلان جنگ به جنايتكاران مكه و پيمان شكنان آغاز شده , و اعلام جنگ با توصيف خداوند به «رحمان و رحيم » سازگار نيست .</a:t>
            </a:r>
            <a:endParaRPr lang="en-US" dirty="0">
              <a:cs typeface="B Nazanin" panose="00000400000000000000" pitchFamily="2" charset="-78"/>
            </a:endParaRPr>
          </a:p>
          <a:p>
            <a:pPr algn="just"/>
            <a:endParaRPr lang="fa-IR" dirty="0">
              <a:cs typeface="B Nazanin" panose="00000400000000000000" pitchFamily="2" charset="-78"/>
            </a:endParaRPr>
          </a:p>
        </p:txBody>
      </p:sp>
      <p:pic>
        <p:nvPicPr>
          <p:cNvPr id="4" name="Picture 3">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879041"/>
            <a:ext cx="1812759" cy="1978959"/>
          </a:xfrm>
          <a:prstGeom prst="rect">
            <a:avLst/>
          </a:prstGeom>
        </p:spPr>
      </p:pic>
    </p:spTree>
    <p:extLst>
      <p:ext uri="{BB962C8B-B14F-4D97-AF65-F5344CB8AC3E}">
        <p14:creationId xmlns:p14="http://schemas.microsoft.com/office/powerpoint/2010/main" val="54943457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75198"/>
            <a:ext cx="9144000" cy="787120"/>
          </a:xfrm>
        </p:spPr>
        <p:txBody>
          <a:bodyPr>
            <a:normAutofit fontScale="90000"/>
          </a:bodyPr>
          <a:lstStyle/>
          <a:p>
            <a:r>
              <a:rPr lang="ar-SA" dirty="0">
                <a:cs typeface="B Nazanin" panose="00000400000000000000" pitchFamily="2" charset="-78"/>
              </a:rPr>
              <a:t>نكته ها </a:t>
            </a:r>
            <a:endParaRPr lang="fa-IR" dirty="0">
              <a:cs typeface="B Nazanin" panose="00000400000000000000" pitchFamily="2" charset="-78"/>
            </a:endParaRPr>
          </a:p>
        </p:txBody>
      </p:sp>
      <p:sp>
        <p:nvSpPr>
          <p:cNvPr id="3" name="Subtitle 2"/>
          <p:cNvSpPr>
            <a:spLocks noGrp="1"/>
          </p:cNvSpPr>
          <p:nvPr>
            <p:ph type="subTitle" idx="1"/>
          </p:nvPr>
        </p:nvSpPr>
        <p:spPr>
          <a:xfrm>
            <a:off x="726141" y="954741"/>
            <a:ext cx="10757647" cy="5419165"/>
          </a:xfrm>
        </p:spPr>
        <p:txBody>
          <a:bodyPr>
            <a:normAutofit/>
          </a:bodyPr>
          <a:lstStyle/>
          <a:p>
            <a:pPr algn="just"/>
            <a:r>
              <a:rPr lang="fa-IR" b="1" dirty="0" smtClean="0">
                <a:cs typeface="B Nazanin" panose="00000400000000000000" pitchFamily="2" charset="-78"/>
              </a:rPr>
              <a:t>نکته 1 :</a:t>
            </a:r>
            <a:r>
              <a:rPr lang="ar-SA" b="1" dirty="0">
                <a:cs typeface="B Nazanin" panose="00000400000000000000" pitchFamily="2" charset="-78"/>
              </a:rPr>
              <a:t> آيا بسم اللّه جز سوره است </a:t>
            </a:r>
            <a:r>
              <a:rPr lang="fa-IR" b="1" dirty="0">
                <a:cs typeface="B Nazanin" panose="00000400000000000000" pitchFamily="2" charset="-78"/>
              </a:rPr>
              <a:t>:</a:t>
            </a:r>
            <a:r>
              <a:rPr lang="ar-SA" b="1" dirty="0" smtClean="0">
                <a:cs typeface="B Nazanin" panose="00000400000000000000" pitchFamily="2" charset="-78"/>
              </a:rPr>
              <a:t> </a:t>
            </a:r>
            <a:endParaRPr lang="fa-IR" b="1" dirty="0" smtClean="0">
              <a:cs typeface="B Nazanin" panose="00000400000000000000" pitchFamily="2" charset="-78"/>
            </a:endParaRPr>
          </a:p>
          <a:p>
            <a:pPr algn="just"/>
            <a:endParaRPr lang="en-US" dirty="0" smtClean="0">
              <a:cs typeface="B Nazanin" panose="00000400000000000000" pitchFamily="2" charset="-78"/>
            </a:endParaRPr>
          </a:p>
          <a:p>
            <a:pPr algn="just"/>
            <a:r>
              <a:rPr lang="ar-SA" dirty="0" smtClean="0">
                <a:cs typeface="B Nazanin" panose="00000400000000000000" pitchFamily="2" charset="-78"/>
              </a:rPr>
              <a:t>در </a:t>
            </a:r>
            <a:r>
              <a:rPr lang="ar-SA" dirty="0">
                <a:cs typeface="B Nazanin" panose="00000400000000000000" pitchFamily="2" charset="-78"/>
              </a:rPr>
              <a:t>ميان دانشمندان و علما شيعه اختلافى نيست كه بسم اللّه جز سوره حمد و همه سوره هاى قرآن است , اصولا ثبت «بسم اللّه » در آغاز همه سوره ها, خودگواه زنده اين امر است , زيرا مى دانيم در مـتـن قرآن چيزى اضافه نوشته نشده است ,و ذكر «بسم اللّه » درآغاز سوره ها از زمان پيامبر(ص ) تـاكـنـون مـعـمـول بوده است به علاوه سيره مسلمين همواره بر اين بوده كه هنگام تلاوت قرآن بـسـم اللّه را در آغـاز هـرسـوره اى مى خواندند, و متواترا نيز ثابت شده كه پيامبر(ص ) آن را تلاوت مى فرمود,چگونه ممكن است چيزى جز قرآن نباشد و پيامبر و مسلمانان همواره آن را ضمن قرآن بخوانند و برآن مداومت كنند.</a:t>
            </a:r>
            <a:endParaRPr lang="en-US" dirty="0">
              <a:cs typeface="B Nazanin" panose="00000400000000000000" pitchFamily="2" charset="-78"/>
            </a:endParaRPr>
          </a:p>
          <a:p>
            <a:pPr algn="just"/>
            <a:r>
              <a:rPr lang="ar-SA" dirty="0">
                <a:cs typeface="B Nazanin" panose="00000400000000000000" pitchFamily="2" charset="-78"/>
              </a:rPr>
              <a:t>بـه هـرحـال مساله آنقدر روشن است كه مى گويند: يك روز معاويه در دوران حكومتش در نماز جماعت بسم اللّه را نگفت , بعد از نماز جمعى از مهاجران و انصارفرياد زدند اسرقت ام نيست ؟:«آيا بسم اللّه را دزديدى يا فراموش كردى  !.</a:t>
            </a:r>
            <a:endParaRPr lang="en-US" dirty="0">
              <a:cs typeface="B Nazanin" panose="00000400000000000000" pitchFamily="2" charset="-78"/>
            </a:endParaRPr>
          </a:p>
          <a:p>
            <a:pPr algn="just"/>
            <a:endParaRPr lang="fa-IR" dirty="0">
              <a:cs typeface="B Nazanin" panose="00000400000000000000" pitchFamily="2" charset="-78"/>
            </a:endParaRPr>
          </a:p>
        </p:txBody>
      </p:sp>
      <p:pic>
        <p:nvPicPr>
          <p:cNvPr id="4" name="Picture 3">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879041"/>
            <a:ext cx="1812759" cy="1978959"/>
          </a:xfrm>
          <a:prstGeom prst="rect">
            <a:avLst/>
          </a:prstGeom>
        </p:spPr>
      </p:pic>
    </p:spTree>
    <p:extLst>
      <p:ext uri="{BB962C8B-B14F-4D97-AF65-F5344CB8AC3E}">
        <p14:creationId xmlns:p14="http://schemas.microsoft.com/office/powerpoint/2010/main" val="8949367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49188" y="94129"/>
            <a:ext cx="9144000" cy="1331539"/>
          </a:xfrm>
        </p:spPr>
        <p:txBody>
          <a:bodyPr>
            <a:normAutofit/>
          </a:bodyPr>
          <a:lstStyle/>
          <a:p>
            <a:r>
              <a:rPr lang="fa-IR" sz="3600" b="1" dirty="0" smtClean="0">
                <a:cs typeface="B Nazanin" panose="00000400000000000000" pitchFamily="2" charset="-78"/>
              </a:rPr>
              <a:t>نکته 2 : </a:t>
            </a:r>
            <a:r>
              <a:rPr lang="fa-IR" sz="3600" b="1" dirty="0" err="1" smtClean="0">
                <a:cs typeface="B Nazanin" panose="00000400000000000000" pitchFamily="2" charset="-78"/>
              </a:rPr>
              <a:t>اللّه</a:t>
            </a:r>
            <a:r>
              <a:rPr lang="fa-IR" sz="3600" b="1" dirty="0" smtClean="0">
                <a:cs typeface="B Nazanin" panose="00000400000000000000" pitchFamily="2" charset="-78"/>
              </a:rPr>
              <a:t> </a:t>
            </a:r>
            <a:r>
              <a:rPr lang="fa-IR" sz="3600" b="1" dirty="0" err="1">
                <a:cs typeface="B Nazanin" panose="00000400000000000000" pitchFamily="2" charset="-78"/>
              </a:rPr>
              <a:t>جامعترين</a:t>
            </a:r>
            <a:r>
              <a:rPr lang="fa-IR" sz="3600" b="1" dirty="0">
                <a:cs typeface="B Nazanin" panose="00000400000000000000" pitchFamily="2" charset="-78"/>
              </a:rPr>
              <a:t> نام خداست </a:t>
            </a:r>
            <a:r>
              <a:rPr lang="fa-IR" sz="3600" b="1" dirty="0" smtClean="0">
                <a:cs typeface="B Nazanin" panose="00000400000000000000" pitchFamily="2" charset="-78"/>
              </a:rPr>
              <a:t>:</a:t>
            </a:r>
            <a:r>
              <a:rPr lang="fa-IR" sz="3600" b="1" dirty="0"/>
              <a:t/>
            </a:r>
            <a:br>
              <a:rPr lang="fa-IR" sz="3600" b="1" dirty="0"/>
            </a:br>
            <a:endParaRPr lang="fa-IR" sz="3600" dirty="0"/>
          </a:p>
        </p:txBody>
      </p:sp>
      <p:sp>
        <p:nvSpPr>
          <p:cNvPr id="3" name="Subtitle 2"/>
          <p:cNvSpPr>
            <a:spLocks noGrp="1"/>
          </p:cNvSpPr>
          <p:nvPr>
            <p:ph type="subTitle" idx="1"/>
          </p:nvPr>
        </p:nvSpPr>
        <p:spPr>
          <a:xfrm>
            <a:off x="672353" y="1600201"/>
            <a:ext cx="10811435" cy="4814046"/>
          </a:xfrm>
        </p:spPr>
        <p:txBody>
          <a:bodyPr>
            <a:normAutofit/>
          </a:bodyPr>
          <a:lstStyle/>
          <a:p>
            <a:pPr algn="just"/>
            <a:r>
              <a:rPr lang="fa-IR" dirty="0" err="1">
                <a:cs typeface="B Nazanin" panose="00000400000000000000" pitchFamily="2" charset="-78"/>
              </a:rPr>
              <a:t>زيرا</a:t>
            </a:r>
            <a:r>
              <a:rPr lang="fa-IR" dirty="0">
                <a:cs typeface="B Nazanin" panose="00000400000000000000" pitchFamily="2" charset="-78"/>
              </a:rPr>
              <a:t> </a:t>
            </a:r>
            <a:r>
              <a:rPr lang="fa-IR" dirty="0" err="1">
                <a:cs typeface="B Nazanin" panose="00000400000000000000" pitchFamily="2" charset="-78"/>
              </a:rPr>
              <a:t>بررسى</a:t>
            </a:r>
            <a:r>
              <a:rPr lang="fa-IR" dirty="0">
                <a:cs typeface="B Nazanin" panose="00000400000000000000" pitchFamily="2" charset="-78"/>
              </a:rPr>
              <a:t> </a:t>
            </a:r>
            <a:r>
              <a:rPr lang="fa-IR" dirty="0" err="1">
                <a:cs typeface="B Nazanin" panose="00000400000000000000" pitchFamily="2" charset="-78"/>
              </a:rPr>
              <a:t>نامهاى</a:t>
            </a:r>
            <a:r>
              <a:rPr lang="fa-IR" dirty="0">
                <a:cs typeface="B Nazanin" panose="00000400000000000000" pitchFamily="2" charset="-78"/>
              </a:rPr>
              <a:t> خدا </a:t>
            </a:r>
            <a:r>
              <a:rPr lang="fa-IR" dirty="0" err="1">
                <a:cs typeface="B Nazanin" panose="00000400000000000000" pitchFamily="2" charset="-78"/>
              </a:rPr>
              <a:t>كه</a:t>
            </a:r>
            <a:r>
              <a:rPr lang="fa-IR" dirty="0">
                <a:cs typeface="B Nazanin" panose="00000400000000000000" pitchFamily="2" charset="-78"/>
              </a:rPr>
              <a:t> در قرآن </a:t>
            </a:r>
            <a:r>
              <a:rPr lang="fa-IR" dirty="0" err="1">
                <a:cs typeface="B Nazanin" panose="00000400000000000000" pitchFamily="2" charset="-78"/>
              </a:rPr>
              <a:t>مجيد</a:t>
            </a:r>
            <a:r>
              <a:rPr lang="fa-IR" dirty="0">
                <a:cs typeface="B Nazanin" panose="00000400000000000000" pitchFamily="2" charset="-78"/>
              </a:rPr>
              <a:t> و </a:t>
            </a:r>
            <a:r>
              <a:rPr lang="fa-IR" dirty="0" err="1">
                <a:cs typeface="B Nazanin" panose="00000400000000000000" pitchFamily="2" charset="-78"/>
              </a:rPr>
              <a:t>يا</a:t>
            </a:r>
            <a:r>
              <a:rPr lang="fa-IR" dirty="0">
                <a:cs typeface="B Nazanin" panose="00000400000000000000" pitchFamily="2" charset="-78"/>
              </a:rPr>
              <a:t> </a:t>
            </a:r>
            <a:r>
              <a:rPr lang="fa-IR" dirty="0" err="1">
                <a:cs typeface="B Nazanin" panose="00000400000000000000" pitchFamily="2" charset="-78"/>
              </a:rPr>
              <a:t>ساير</a:t>
            </a:r>
            <a:r>
              <a:rPr lang="fa-IR" dirty="0">
                <a:cs typeface="B Nazanin" panose="00000400000000000000" pitchFamily="2" charset="-78"/>
              </a:rPr>
              <a:t> منابع </a:t>
            </a:r>
            <a:r>
              <a:rPr lang="fa-IR" dirty="0" err="1">
                <a:cs typeface="B Nazanin" panose="00000400000000000000" pitchFamily="2" charset="-78"/>
              </a:rPr>
              <a:t>اسلامى</a:t>
            </a:r>
            <a:r>
              <a:rPr lang="fa-IR" dirty="0">
                <a:cs typeface="B Nazanin" panose="00000400000000000000" pitchFamily="2" charset="-78"/>
              </a:rPr>
              <a:t> آمده نشان </a:t>
            </a:r>
            <a:r>
              <a:rPr lang="fa-IR" dirty="0" err="1">
                <a:cs typeface="B Nazanin" panose="00000400000000000000" pitchFamily="2" charset="-78"/>
              </a:rPr>
              <a:t>مى</a:t>
            </a:r>
            <a:r>
              <a:rPr lang="fa-IR" dirty="0">
                <a:cs typeface="B Nazanin" panose="00000400000000000000" pitchFamily="2" charset="-78"/>
              </a:rPr>
              <a:t> دهد </a:t>
            </a:r>
            <a:r>
              <a:rPr lang="fa-IR" dirty="0" err="1">
                <a:cs typeface="B Nazanin" panose="00000400000000000000" pitchFamily="2" charset="-78"/>
              </a:rPr>
              <a:t>كه</a:t>
            </a:r>
            <a:r>
              <a:rPr lang="fa-IR" dirty="0">
                <a:cs typeface="B Nazanin" panose="00000400000000000000" pitchFamily="2" charset="-78"/>
              </a:rPr>
              <a:t> </a:t>
            </a:r>
            <a:r>
              <a:rPr lang="fa-IR" dirty="0" err="1">
                <a:cs typeface="B Nazanin" panose="00000400000000000000" pitchFamily="2" charset="-78"/>
              </a:rPr>
              <a:t>هركدام</a:t>
            </a:r>
            <a:r>
              <a:rPr lang="fa-IR" dirty="0">
                <a:cs typeface="B Nazanin" panose="00000400000000000000" pitchFamily="2" charset="-78"/>
              </a:rPr>
              <a:t> از آن </a:t>
            </a:r>
            <a:r>
              <a:rPr lang="fa-IR" dirty="0" err="1">
                <a:cs typeface="B Nazanin" panose="00000400000000000000" pitchFamily="2" charset="-78"/>
              </a:rPr>
              <a:t>يـك</a:t>
            </a:r>
            <a:r>
              <a:rPr lang="fa-IR" dirty="0">
                <a:cs typeface="B Nazanin" panose="00000400000000000000" pitchFamily="2" charset="-78"/>
              </a:rPr>
              <a:t> </a:t>
            </a:r>
            <a:r>
              <a:rPr lang="fa-IR" dirty="0" err="1">
                <a:cs typeface="B Nazanin" panose="00000400000000000000" pitchFamily="2" charset="-78"/>
              </a:rPr>
              <a:t>بـخـش</a:t>
            </a:r>
            <a:r>
              <a:rPr lang="fa-IR" dirty="0">
                <a:cs typeface="B Nazanin" panose="00000400000000000000" pitchFamily="2" charset="-78"/>
              </a:rPr>
              <a:t> خاص از صفات خدا را </a:t>
            </a:r>
            <a:r>
              <a:rPr lang="fa-IR" dirty="0" err="1">
                <a:cs typeface="B Nazanin" panose="00000400000000000000" pitchFamily="2" charset="-78"/>
              </a:rPr>
              <a:t>منعكس</a:t>
            </a:r>
            <a:r>
              <a:rPr lang="fa-IR" dirty="0">
                <a:cs typeface="B Nazanin" panose="00000400000000000000" pitchFamily="2" charset="-78"/>
              </a:rPr>
              <a:t> </a:t>
            </a:r>
            <a:r>
              <a:rPr lang="fa-IR" dirty="0" err="1">
                <a:cs typeface="B Nazanin" panose="00000400000000000000" pitchFamily="2" charset="-78"/>
              </a:rPr>
              <a:t>مى</a:t>
            </a:r>
            <a:r>
              <a:rPr lang="fa-IR" dirty="0">
                <a:cs typeface="B Nazanin" panose="00000400000000000000" pitchFamily="2" charset="-78"/>
              </a:rPr>
              <a:t> سازد، </a:t>
            </a:r>
            <a:r>
              <a:rPr lang="fa-IR" dirty="0" err="1">
                <a:cs typeface="B Nazanin" panose="00000400000000000000" pitchFamily="2" charset="-78"/>
              </a:rPr>
              <a:t>تنهانامى</a:t>
            </a:r>
            <a:r>
              <a:rPr lang="fa-IR" dirty="0">
                <a:cs typeface="B Nazanin" panose="00000400000000000000" pitchFamily="2" charset="-78"/>
              </a:rPr>
              <a:t> </a:t>
            </a:r>
            <a:r>
              <a:rPr lang="fa-IR" dirty="0" err="1">
                <a:cs typeface="B Nazanin" panose="00000400000000000000" pitchFamily="2" charset="-78"/>
              </a:rPr>
              <a:t>كه</a:t>
            </a:r>
            <a:r>
              <a:rPr lang="fa-IR" dirty="0">
                <a:cs typeface="B Nazanin" panose="00000400000000000000" pitchFamily="2" charset="-78"/>
              </a:rPr>
              <a:t> جامع صفات جلال و جمال </a:t>
            </a:r>
            <a:r>
              <a:rPr lang="fa-IR" dirty="0" err="1">
                <a:cs typeface="B Nazanin" panose="00000400000000000000" pitchFamily="2" charset="-78"/>
              </a:rPr>
              <a:t>اسـت</a:t>
            </a:r>
            <a:r>
              <a:rPr lang="fa-IR" dirty="0">
                <a:cs typeface="B Nazanin" panose="00000400000000000000" pitchFamily="2" charset="-78"/>
              </a:rPr>
              <a:t> </a:t>
            </a:r>
            <a:r>
              <a:rPr lang="fa-IR" dirty="0" err="1">
                <a:cs typeface="B Nazanin" panose="00000400000000000000" pitchFamily="2" charset="-78"/>
              </a:rPr>
              <a:t>هـمـان</a:t>
            </a:r>
            <a:r>
              <a:rPr lang="fa-IR" dirty="0">
                <a:cs typeface="B Nazanin" panose="00000400000000000000" pitchFamily="2" charset="-78"/>
              </a:rPr>
              <a:t> ((</a:t>
            </a:r>
            <a:r>
              <a:rPr lang="fa-IR" dirty="0" err="1">
                <a:cs typeface="B Nazanin" panose="00000400000000000000" pitchFamily="2" charset="-78"/>
              </a:rPr>
              <a:t>اللّه</a:t>
            </a:r>
            <a:r>
              <a:rPr lang="fa-IR" dirty="0">
                <a:cs typeface="B Nazanin" panose="00000400000000000000" pitchFamily="2" charset="-78"/>
              </a:rPr>
              <a:t>)) </a:t>
            </a:r>
            <a:r>
              <a:rPr lang="fa-IR" dirty="0" err="1">
                <a:cs typeface="B Nazanin" panose="00000400000000000000" pitchFamily="2" charset="-78"/>
              </a:rPr>
              <a:t>مـى</a:t>
            </a:r>
            <a:r>
              <a:rPr lang="fa-IR" dirty="0">
                <a:cs typeface="B Nazanin" panose="00000400000000000000" pitchFamily="2" charset="-78"/>
              </a:rPr>
              <a:t> </a:t>
            </a:r>
            <a:r>
              <a:rPr lang="fa-IR" dirty="0" err="1">
                <a:cs typeface="B Nazanin" panose="00000400000000000000" pitchFamily="2" charset="-78"/>
              </a:rPr>
              <a:t>بـاشد</a:t>
            </a:r>
            <a:r>
              <a:rPr lang="fa-IR" dirty="0">
                <a:cs typeface="B Nazanin" panose="00000400000000000000" pitchFamily="2" charset="-78"/>
              </a:rPr>
              <a:t> به </a:t>
            </a:r>
            <a:r>
              <a:rPr lang="fa-IR" dirty="0" err="1">
                <a:cs typeface="B Nazanin" panose="00000400000000000000" pitchFamily="2" charset="-78"/>
              </a:rPr>
              <a:t>همين</a:t>
            </a:r>
            <a:r>
              <a:rPr lang="fa-IR" dirty="0">
                <a:cs typeface="B Nazanin" panose="00000400000000000000" pitchFamily="2" charset="-78"/>
              </a:rPr>
              <a:t> </a:t>
            </a:r>
            <a:r>
              <a:rPr lang="fa-IR" dirty="0" err="1">
                <a:cs typeface="B Nazanin" panose="00000400000000000000" pitchFamily="2" charset="-78"/>
              </a:rPr>
              <a:t>دليل</a:t>
            </a:r>
            <a:r>
              <a:rPr lang="fa-IR" dirty="0">
                <a:cs typeface="B Nazanin" panose="00000400000000000000" pitchFamily="2" charset="-78"/>
              </a:rPr>
              <a:t> اسما </a:t>
            </a:r>
            <a:r>
              <a:rPr lang="fa-IR" dirty="0" err="1">
                <a:cs typeface="B Nazanin" panose="00000400000000000000" pitchFamily="2" charset="-78"/>
              </a:rPr>
              <a:t>ديگر</a:t>
            </a:r>
            <a:r>
              <a:rPr lang="fa-IR" dirty="0">
                <a:cs typeface="B Nazanin" panose="00000400000000000000" pitchFamily="2" charset="-78"/>
              </a:rPr>
              <a:t> خداوند غالبا به عنوان صفت </a:t>
            </a:r>
            <a:r>
              <a:rPr lang="fa-IR" dirty="0" err="1">
                <a:cs typeface="B Nazanin" panose="00000400000000000000" pitchFamily="2" charset="-78"/>
              </a:rPr>
              <a:t>براى</a:t>
            </a:r>
            <a:r>
              <a:rPr lang="fa-IR" dirty="0">
                <a:cs typeface="B Nazanin" panose="00000400000000000000" pitchFamily="2" charset="-78"/>
              </a:rPr>
              <a:t> </a:t>
            </a:r>
            <a:r>
              <a:rPr lang="fa-IR" dirty="0" err="1">
                <a:cs typeface="B Nazanin" panose="00000400000000000000" pitchFamily="2" charset="-78"/>
              </a:rPr>
              <a:t>كلمه</a:t>
            </a:r>
            <a:r>
              <a:rPr lang="fa-IR" dirty="0">
                <a:cs typeface="B Nazanin" panose="00000400000000000000" pitchFamily="2" charset="-78"/>
              </a:rPr>
              <a:t> ((</a:t>
            </a:r>
            <a:r>
              <a:rPr lang="fa-IR" dirty="0" err="1">
                <a:cs typeface="B Nazanin" panose="00000400000000000000" pitchFamily="2" charset="-78"/>
              </a:rPr>
              <a:t>اللّه</a:t>
            </a:r>
            <a:r>
              <a:rPr lang="fa-IR" dirty="0">
                <a:cs typeface="B Nazanin" panose="00000400000000000000" pitchFamily="2" charset="-78"/>
              </a:rPr>
              <a:t>)) </a:t>
            </a:r>
            <a:r>
              <a:rPr lang="fa-IR" dirty="0" err="1">
                <a:cs typeface="B Nazanin" panose="00000400000000000000" pitchFamily="2" charset="-78"/>
              </a:rPr>
              <a:t>گـفـته</a:t>
            </a:r>
            <a:r>
              <a:rPr lang="fa-IR" dirty="0">
                <a:cs typeface="B Nazanin" panose="00000400000000000000" pitchFamily="2" charset="-78"/>
              </a:rPr>
              <a:t> </a:t>
            </a:r>
            <a:r>
              <a:rPr lang="fa-IR" dirty="0" err="1">
                <a:cs typeface="B Nazanin" panose="00000400000000000000" pitchFamily="2" charset="-78"/>
              </a:rPr>
              <a:t>مى</a:t>
            </a:r>
            <a:r>
              <a:rPr lang="fa-IR" dirty="0">
                <a:cs typeface="B Nazanin" panose="00000400000000000000" pitchFamily="2" charset="-78"/>
              </a:rPr>
              <a:t> شود به عنوان نمونه : ((غفور)) و ((</a:t>
            </a:r>
            <a:r>
              <a:rPr lang="fa-IR" dirty="0" err="1">
                <a:cs typeface="B Nazanin" panose="00000400000000000000" pitchFamily="2" charset="-78"/>
              </a:rPr>
              <a:t>رحيم</a:t>
            </a:r>
            <a:r>
              <a:rPr lang="fa-IR" dirty="0">
                <a:cs typeface="B Nazanin" panose="00000400000000000000" pitchFamily="2" charset="-78"/>
              </a:rPr>
              <a:t>)) </a:t>
            </a:r>
            <a:r>
              <a:rPr lang="fa-IR" dirty="0" err="1">
                <a:cs typeface="B Nazanin" panose="00000400000000000000" pitchFamily="2" charset="-78"/>
              </a:rPr>
              <a:t>كه</a:t>
            </a:r>
            <a:r>
              <a:rPr lang="fa-IR" dirty="0">
                <a:cs typeface="B Nazanin" panose="00000400000000000000" pitchFamily="2" charset="-78"/>
              </a:rPr>
              <a:t> به جنبه آمرزش خداوند اشاره </a:t>
            </a:r>
            <a:r>
              <a:rPr lang="fa-IR" dirty="0" err="1">
                <a:cs typeface="B Nazanin" panose="00000400000000000000" pitchFamily="2" charset="-78"/>
              </a:rPr>
              <a:t>مى</a:t>
            </a:r>
            <a:r>
              <a:rPr lang="fa-IR" dirty="0">
                <a:cs typeface="B Nazanin" panose="00000400000000000000" pitchFamily="2" charset="-78"/>
              </a:rPr>
              <a:t> </a:t>
            </a:r>
            <a:r>
              <a:rPr lang="fa-IR" dirty="0" err="1">
                <a:cs typeface="B Nazanin" panose="00000400000000000000" pitchFamily="2" charset="-78"/>
              </a:rPr>
              <a:t>كند</a:t>
            </a:r>
            <a:r>
              <a:rPr lang="fa-IR" dirty="0">
                <a:cs typeface="B Nazanin" panose="00000400000000000000" pitchFamily="2" charset="-78"/>
              </a:rPr>
              <a:t> (</a:t>
            </a:r>
            <a:r>
              <a:rPr lang="fa-IR" dirty="0" err="1">
                <a:cs typeface="B Nazanin" panose="00000400000000000000" pitchFamily="2" charset="-78"/>
              </a:rPr>
              <a:t>فان</a:t>
            </a:r>
            <a:r>
              <a:rPr lang="fa-IR" dirty="0">
                <a:cs typeface="B Nazanin" panose="00000400000000000000" pitchFamily="2" charset="-78"/>
              </a:rPr>
              <a:t> </a:t>
            </a:r>
            <a:r>
              <a:rPr lang="fa-IR" dirty="0" err="1">
                <a:cs typeface="B Nazanin" panose="00000400000000000000" pitchFamily="2" charset="-78"/>
              </a:rPr>
              <a:t>اللّه</a:t>
            </a:r>
            <a:r>
              <a:rPr lang="fa-IR" dirty="0">
                <a:cs typeface="B Nazanin" panose="00000400000000000000" pitchFamily="2" charset="-78"/>
              </a:rPr>
              <a:t> </a:t>
            </a:r>
            <a:r>
              <a:rPr lang="fa-IR" dirty="0" err="1">
                <a:cs typeface="B Nazanin" panose="00000400000000000000" pitchFamily="2" charset="-78"/>
              </a:rPr>
              <a:t>غفوررحيم</a:t>
            </a:r>
            <a:r>
              <a:rPr lang="fa-IR" dirty="0">
                <a:cs typeface="B Nazanin" panose="00000400000000000000" pitchFamily="2" charset="-78"/>
              </a:rPr>
              <a:t>) ـ سوره بقره </a:t>
            </a:r>
            <a:r>
              <a:rPr lang="fa-IR" dirty="0" err="1">
                <a:cs typeface="B Nazanin" panose="00000400000000000000" pitchFamily="2" charset="-78"/>
              </a:rPr>
              <a:t>آيه</a:t>
            </a:r>
            <a:r>
              <a:rPr lang="fa-IR" dirty="0">
                <a:cs typeface="B Nazanin" panose="00000400000000000000" pitchFamily="2" charset="-78"/>
              </a:rPr>
              <a:t> 266.</a:t>
            </a:r>
          </a:p>
          <a:p>
            <a:pPr algn="just"/>
            <a:r>
              <a:rPr lang="fa-IR" dirty="0">
                <a:cs typeface="B Nazanin" panose="00000400000000000000" pitchFamily="2" charset="-78"/>
              </a:rPr>
              <a:t>((</a:t>
            </a:r>
            <a:r>
              <a:rPr lang="fa-IR" dirty="0" err="1">
                <a:cs typeface="B Nazanin" panose="00000400000000000000" pitchFamily="2" charset="-78"/>
              </a:rPr>
              <a:t>سميع</a:t>
            </a:r>
            <a:r>
              <a:rPr lang="fa-IR" dirty="0">
                <a:cs typeface="B Nazanin" panose="00000400000000000000" pitchFamily="2" charset="-78"/>
              </a:rPr>
              <a:t>)) اشاره به </a:t>
            </a:r>
            <a:r>
              <a:rPr lang="fa-IR" dirty="0" err="1">
                <a:cs typeface="B Nazanin" panose="00000400000000000000" pitchFamily="2" charset="-78"/>
              </a:rPr>
              <a:t>آگاهى</a:t>
            </a:r>
            <a:r>
              <a:rPr lang="fa-IR" dirty="0">
                <a:cs typeface="B Nazanin" panose="00000400000000000000" pitchFamily="2" charset="-78"/>
              </a:rPr>
              <a:t> او از </a:t>
            </a:r>
            <a:r>
              <a:rPr lang="fa-IR" dirty="0" err="1">
                <a:cs typeface="B Nazanin" panose="00000400000000000000" pitchFamily="2" charset="-78"/>
              </a:rPr>
              <a:t>مسموعات</a:t>
            </a:r>
            <a:r>
              <a:rPr lang="fa-IR" dirty="0">
                <a:cs typeface="B Nazanin" panose="00000400000000000000" pitchFamily="2" charset="-78"/>
              </a:rPr>
              <a:t> ، و ((</a:t>
            </a:r>
            <a:r>
              <a:rPr lang="fa-IR" dirty="0" err="1">
                <a:cs typeface="B Nazanin" panose="00000400000000000000" pitchFamily="2" charset="-78"/>
              </a:rPr>
              <a:t>عليم</a:t>
            </a:r>
            <a:r>
              <a:rPr lang="fa-IR" dirty="0">
                <a:cs typeface="B Nazanin" panose="00000400000000000000" pitchFamily="2" charset="-78"/>
              </a:rPr>
              <a:t>)) اشاره به </a:t>
            </a:r>
            <a:r>
              <a:rPr lang="fa-IR" dirty="0" err="1">
                <a:cs typeface="B Nazanin" panose="00000400000000000000" pitchFamily="2" charset="-78"/>
              </a:rPr>
              <a:t>آگاهى</a:t>
            </a:r>
            <a:r>
              <a:rPr lang="fa-IR" dirty="0">
                <a:cs typeface="B Nazanin" panose="00000400000000000000" pitchFamily="2" charset="-78"/>
              </a:rPr>
              <a:t> او از همه </a:t>
            </a:r>
            <a:r>
              <a:rPr lang="fa-IR" dirty="0" err="1">
                <a:cs typeface="B Nazanin" panose="00000400000000000000" pitchFamily="2" charset="-78"/>
              </a:rPr>
              <a:t>چيز</a:t>
            </a:r>
            <a:r>
              <a:rPr lang="fa-IR" dirty="0">
                <a:cs typeface="B Nazanin" panose="00000400000000000000" pitchFamily="2" charset="-78"/>
              </a:rPr>
              <a:t> است (</a:t>
            </a:r>
            <a:r>
              <a:rPr lang="fa-IR" dirty="0" err="1">
                <a:cs typeface="B Nazanin" panose="00000400000000000000" pitchFamily="2" charset="-78"/>
              </a:rPr>
              <a:t>فان</a:t>
            </a:r>
            <a:r>
              <a:rPr lang="fa-IR" dirty="0">
                <a:cs typeface="B Nazanin" panose="00000400000000000000" pitchFamily="2" charset="-78"/>
              </a:rPr>
              <a:t> </a:t>
            </a:r>
            <a:r>
              <a:rPr lang="fa-IR" dirty="0" err="1">
                <a:cs typeface="B Nazanin" panose="00000400000000000000" pitchFamily="2" charset="-78"/>
              </a:rPr>
              <a:t>اللّه</a:t>
            </a:r>
            <a:r>
              <a:rPr lang="fa-IR" dirty="0">
                <a:cs typeface="B Nazanin" panose="00000400000000000000" pitchFamily="2" charset="-78"/>
              </a:rPr>
              <a:t> </a:t>
            </a:r>
            <a:r>
              <a:rPr lang="fa-IR" dirty="0" err="1">
                <a:cs typeface="B Nazanin" panose="00000400000000000000" pitchFamily="2" charset="-78"/>
              </a:rPr>
              <a:t>سميع</a:t>
            </a:r>
            <a:r>
              <a:rPr lang="fa-IR" dirty="0">
                <a:cs typeface="B Nazanin" panose="00000400000000000000" pitchFamily="2" charset="-78"/>
              </a:rPr>
              <a:t> </a:t>
            </a:r>
            <a:r>
              <a:rPr lang="fa-IR" dirty="0" err="1">
                <a:cs typeface="B Nazanin" panose="00000400000000000000" pitchFamily="2" charset="-78"/>
              </a:rPr>
              <a:t>عليم</a:t>
            </a:r>
            <a:r>
              <a:rPr lang="fa-IR" dirty="0">
                <a:cs typeface="B Nazanin" panose="00000400000000000000" pitchFamily="2" charset="-78"/>
              </a:rPr>
              <a:t>) ـ بقره : 227.</a:t>
            </a:r>
          </a:p>
          <a:p>
            <a:pPr algn="just"/>
            <a:r>
              <a:rPr lang="fa-IR" dirty="0">
                <a:cs typeface="B Nazanin" panose="00000400000000000000" pitchFamily="2" charset="-78"/>
              </a:rPr>
              <a:t>و در </a:t>
            </a:r>
            <a:r>
              <a:rPr lang="fa-IR" dirty="0" err="1">
                <a:cs typeface="B Nazanin" panose="00000400000000000000" pitchFamily="2" charset="-78"/>
              </a:rPr>
              <a:t>يـك</a:t>
            </a:r>
            <a:r>
              <a:rPr lang="fa-IR" dirty="0">
                <a:cs typeface="B Nazanin" panose="00000400000000000000" pitchFamily="2" charset="-78"/>
              </a:rPr>
              <a:t> </a:t>
            </a:r>
            <a:r>
              <a:rPr lang="fa-IR" dirty="0" err="1">
                <a:cs typeface="B Nazanin" panose="00000400000000000000" pitchFamily="2" charset="-78"/>
              </a:rPr>
              <a:t>آيـه</a:t>
            </a:r>
            <a:r>
              <a:rPr lang="fa-IR" dirty="0">
                <a:cs typeface="B Nazanin" panose="00000400000000000000" pitchFamily="2" charset="-78"/>
              </a:rPr>
              <a:t> </a:t>
            </a:r>
            <a:r>
              <a:rPr lang="fa-IR" dirty="0" err="1">
                <a:cs typeface="B Nazanin" panose="00000400000000000000" pitchFamily="2" charset="-78"/>
              </a:rPr>
              <a:t>بـسـيارى</a:t>
            </a:r>
            <a:r>
              <a:rPr lang="fa-IR" dirty="0">
                <a:cs typeface="B Nazanin" panose="00000400000000000000" pitchFamily="2" charset="-78"/>
              </a:rPr>
              <a:t> از </a:t>
            </a:r>
            <a:r>
              <a:rPr lang="fa-IR" dirty="0" err="1">
                <a:cs typeface="B Nazanin" panose="00000400000000000000" pitchFamily="2" charset="-78"/>
              </a:rPr>
              <a:t>اين</a:t>
            </a:r>
            <a:r>
              <a:rPr lang="fa-IR" dirty="0">
                <a:cs typeface="B Nazanin" panose="00000400000000000000" pitchFamily="2" charset="-78"/>
              </a:rPr>
              <a:t> اسم، وصف ((</a:t>
            </a:r>
            <a:r>
              <a:rPr lang="fa-IR" dirty="0" err="1">
                <a:cs typeface="B Nazanin" panose="00000400000000000000" pitchFamily="2" charset="-78"/>
              </a:rPr>
              <a:t>اللّه</a:t>
            </a:r>
            <a:r>
              <a:rPr lang="fa-IR" dirty="0">
                <a:cs typeface="B Nazanin" panose="00000400000000000000" pitchFamily="2" charset="-78"/>
              </a:rPr>
              <a:t>)) قرار </a:t>
            </a:r>
            <a:r>
              <a:rPr lang="fa-IR" dirty="0" err="1">
                <a:cs typeface="B Nazanin" panose="00000400000000000000" pitchFamily="2" charset="-78"/>
              </a:rPr>
              <a:t>مى</a:t>
            </a:r>
            <a:r>
              <a:rPr lang="fa-IR" dirty="0">
                <a:cs typeface="B Nazanin" panose="00000400000000000000" pitchFamily="2" charset="-78"/>
              </a:rPr>
              <a:t> </a:t>
            </a:r>
            <a:r>
              <a:rPr lang="fa-IR" dirty="0" err="1">
                <a:cs typeface="B Nazanin" panose="00000400000000000000" pitchFamily="2" charset="-78"/>
              </a:rPr>
              <a:t>گيرند</a:t>
            </a:r>
            <a:r>
              <a:rPr lang="fa-IR" dirty="0">
                <a:cs typeface="B Nazanin" panose="00000400000000000000" pitchFamily="2" charset="-78"/>
              </a:rPr>
              <a:t> هو </a:t>
            </a:r>
            <a:r>
              <a:rPr lang="fa-IR" dirty="0" err="1">
                <a:cs typeface="B Nazanin" panose="00000400000000000000" pitchFamily="2" charset="-78"/>
              </a:rPr>
              <a:t>اللّه</a:t>
            </a:r>
            <a:r>
              <a:rPr lang="fa-IR" dirty="0">
                <a:cs typeface="B Nazanin" panose="00000400000000000000" pitchFamily="2" charset="-78"/>
              </a:rPr>
              <a:t> </a:t>
            </a:r>
            <a:r>
              <a:rPr lang="fa-IR" dirty="0" err="1">
                <a:cs typeface="B Nazanin" panose="00000400000000000000" pitchFamily="2" charset="-78"/>
              </a:rPr>
              <a:t>الذى</a:t>
            </a:r>
            <a:r>
              <a:rPr lang="fa-IR" dirty="0">
                <a:cs typeface="B Nazanin" panose="00000400000000000000" pitchFamily="2" charset="-78"/>
              </a:rPr>
              <a:t> </a:t>
            </a:r>
            <a:r>
              <a:rPr lang="fa-IR" dirty="0" err="1">
                <a:cs typeface="B Nazanin" panose="00000400000000000000" pitchFamily="2" charset="-78"/>
              </a:rPr>
              <a:t>لااله</a:t>
            </a:r>
            <a:r>
              <a:rPr lang="fa-IR" dirty="0">
                <a:cs typeface="B Nazanin" panose="00000400000000000000" pitchFamily="2" charset="-78"/>
              </a:rPr>
              <a:t> الا هو </a:t>
            </a:r>
            <a:r>
              <a:rPr lang="fa-IR" dirty="0" err="1">
                <a:cs typeface="B Nazanin" panose="00000400000000000000" pitchFamily="2" charset="-78"/>
              </a:rPr>
              <a:t>الملك</a:t>
            </a:r>
            <a:r>
              <a:rPr lang="fa-IR" dirty="0">
                <a:cs typeface="B Nazanin" panose="00000400000000000000" pitchFamily="2" charset="-78"/>
              </a:rPr>
              <a:t> </a:t>
            </a:r>
            <a:r>
              <a:rPr lang="fa-IR" dirty="0" err="1">
                <a:cs typeface="B Nazanin" panose="00000400000000000000" pitchFamily="2" charset="-78"/>
              </a:rPr>
              <a:t>الـقـدوس</a:t>
            </a:r>
            <a:r>
              <a:rPr lang="fa-IR" dirty="0">
                <a:cs typeface="B Nazanin" panose="00000400000000000000" pitchFamily="2" charset="-78"/>
              </a:rPr>
              <a:t> </a:t>
            </a:r>
            <a:r>
              <a:rPr lang="fa-IR" dirty="0" err="1">
                <a:cs typeface="B Nazanin" panose="00000400000000000000" pitchFamily="2" charset="-78"/>
              </a:rPr>
              <a:t>السلام</a:t>
            </a:r>
            <a:r>
              <a:rPr lang="fa-IR" dirty="0">
                <a:cs typeface="B Nazanin" panose="00000400000000000000" pitchFamily="2" charset="-78"/>
              </a:rPr>
              <a:t> </a:t>
            </a:r>
            <a:r>
              <a:rPr lang="fa-IR" dirty="0" err="1">
                <a:cs typeface="B Nazanin" panose="00000400000000000000" pitchFamily="2" charset="-78"/>
              </a:rPr>
              <a:t>المؤمن</a:t>
            </a:r>
            <a:r>
              <a:rPr lang="fa-IR" dirty="0">
                <a:cs typeface="B Nazanin" panose="00000400000000000000" pitchFamily="2" charset="-78"/>
              </a:rPr>
              <a:t> </a:t>
            </a:r>
            <a:r>
              <a:rPr lang="fa-IR" dirty="0" err="1">
                <a:cs typeface="B Nazanin" panose="00000400000000000000" pitchFamily="2" charset="-78"/>
              </a:rPr>
              <a:t>المهيمن</a:t>
            </a:r>
            <a:r>
              <a:rPr lang="fa-IR" dirty="0">
                <a:cs typeface="B Nazanin" panose="00000400000000000000" pitchFamily="2" charset="-78"/>
              </a:rPr>
              <a:t> </a:t>
            </a:r>
            <a:r>
              <a:rPr lang="fa-IR" dirty="0" err="1">
                <a:cs typeface="B Nazanin" panose="00000400000000000000" pitchFamily="2" charset="-78"/>
              </a:rPr>
              <a:t>العزيز</a:t>
            </a:r>
            <a:r>
              <a:rPr lang="fa-IR" dirty="0">
                <a:cs typeface="B Nazanin" panose="00000400000000000000" pitchFamily="2" charset="-78"/>
              </a:rPr>
              <a:t> </a:t>
            </a:r>
            <a:r>
              <a:rPr lang="fa-IR" dirty="0" err="1">
                <a:cs typeface="B Nazanin" panose="00000400000000000000" pitchFamily="2" charset="-78"/>
              </a:rPr>
              <a:t>الجـبار</a:t>
            </a:r>
            <a:r>
              <a:rPr lang="fa-IR" dirty="0">
                <a:cs typeface="B Nazanin" panose="00000400000000000000" pitchFamily="2" charset="-78"/>
              </a:rPr>
              <a:t> </a:t>
            </a:r>
            <a:r>
              <a:rPr lang="fa-IR" dirty="0" err="1">
                <a:cs typeface="B Nazanin" panose="00000400000000000000" pitchFamily="2" charset="-78"/>
              </a:rPr>
              <a:t>المتكبر</a:t>
            </a:r>
            <a:r>
              <a:rPr lang="fa-IR" dirty="0">
                <a:cs typeface="B Nazanin" panose="00000400000000000000" pitchFamily="2" charset="-78"/>
              </a:rPr>
              <a:t>: ((</a:t>
            </a:r>
            <a:r>
              <a:rPr lang="fa-IR" dirty="0" err="1">
                <a:cs typeface="B Nazanin" panose="00000400000000000000" pitchFamily="2" charset="-78"/>
              </a:rPr>
              <a:t>اوست</a:t>
            </a:r>
            <a:r>
              <a:rPr lang="fa-IR" dirty="0">
                <a:cs typeface="B Nazanin" panose="00000400000000000000" pitchFamily="2" charset="-78"/>
              </a:rPr>
              <a:t> </a:t>
            </a:r>
            <a:r>
              <a:rPr lang="fa-IR" dirty="0" err="1">
                <a:cs typeface="B Nazanin" panose="00000400000000000000" pitchFamily="2" charset="-78"/>
              </a:rPr>
              <a:t>اللّه</a:t>
            </a:r>
            <a:r>
              <a:rPr lang="fa-IR" dirty="0">
                <a:cs typeface="B Nazanin" panose="00000400000000000000" pitchFamily="2" charset="-78"/>
              </a:rPr>
              <a:t> </a:t>
            </a:r>
            <a:r>
              <a:rPr lang="fa-IR" dirty="0" err="1">
                <a:cs typeface="B Nazanin" panose="00000400000000000000" pitchFamily="2" charset="-78"/>
              </a:rPr>
              <a:t>كه</a:t>
            </a:r>
            <a:r>
              <a:rPr lang="fa-IR" dirty="0">
                <a:cs typeface="B Nazanin" panose="00000400000000000000" pitchFamily="2" charset="-78"/>
              </a:rPr>
              <a:t> </a:t>
            </a:r>
            <a:r>
              <a:rPr lang="fa-IR" dirty="0" err="1">
                <a:cs typeface="B Nazanin" panose="00000400000000000000" pitchFamily="2" charset="-78"/>
              </a:rPr>
              <a:t>معبودى</a:t>
            </a:r>
            <a:r>
              <a:rPr lang="fa-IR" dirty="0">
                <a:cs typeface="B Nazanin" panose="00000400000000000000" pitchFamily="2" charset="-78"/>
              </a:rPr>
              <a:t> جز </a:t>
            </a:r>
            <a:r>
              <a:rPr lang="fa-IR" dirty="0" err="1">
                <a:cs typeface="B Nazanin" panose="00000400000000000000" pitchFamily="2" charset="-78"/>
              </a:rPr>
              <a:t>وى</a:t>
            </a:r>
            <a:r>
              <a:rPr lang="fa-IR" dirty="0">
                <a:cs typeface="B Nazanin" panose="00000400000000000000" pitchFamily="2" charset="-78"/>
              </a:rPr>
              <a:t> </a:t>
            </a:r>
            <a:r>
              <a:rPr lang="fa-IR" dirty="0" err="1">
                <a:cs typeface="B Nazanin" panose="00000400000000000000" pitchFamily="2" charset="-78"/>
              </a:rPr>
              <a:t>نيست</a:t>
            </a:r>
            <a:r>
              <a:rPr lang="fa-IR" dirty="0">
                <a:cs typeface="B Nazanin" panose="00000400000000000000" pitchFamily="2" charset="-78"/>
              </a:rPr>
              <a:t> ، </a:t>
            </a:r>
            <a:r>
              <a:rPr lang="fa-IR" dirty="0" err="1">
                <a:cs typeface="B Nazanin" panose="00000400000000000000" pitchFamily="2" charset="-78"/>
              </a:rPr>
              <a:t>اوسـت</a:t>
            </a:r>
            <a:r>
              <a:rPr lang="fa-IR" dirty="0">
                <a:cs typeface="B Nazanin" panose="00000400000000000000" pitchFamily="2" charset="-78"/>
              </a:rPr>
              <a:t> </a:t>
            </a:r>
            <a:r>
              <a:rPr lang="fa-IR" dirty="0" err="1">
                <a:cs typeface="B Nazanin" panose="00000400000000000000" pitchFamily="2" charset="-78"/>
              </a:rPr>
              <a:t>حـاكـم</a:t>
            </a:r>
            <a:r>
              <a:rPr lang="fa-IR" dirty="0">
                <a:cs typeface="B Nazanin" panose="00000400000000000000" pitchFamily="2" charset="-78"/>
              </a:rPr>
              <a:t> </a:t>
            </a:r>
            <a:r>
              <a:rPr lang="fa-IR" dirty="0" err="1">
                <a:cs typeface="B Nazanin" panose="00000400000000000000" pitchFamily="2" charset="-78"/>
              </a:rPr>
              <a:t>مطلق</a:t>
            </a:r>
            <a:r>
              <a:rPr lang="fa-IR" dirty="0">
                <a:cs typeface="B Nazanin" panose="00000400000000000000" pitchFamily="2" charset="-78"/>
              </a:rPr>
              <a:t> ، منزه از </a:t>
            </a:r>
            <a:r>
              <a:rPr lang="fa-IR" dirty="0" err="1">
                <a:cs typeface="B Nazanin" panose="00000400000000000000" pitchFamily="2" charset="-78"/>
              </a:rPr>
              <a:t>ناپاكيه</a:t>
            </a:r>
            <a:r>
              <a:rPr lang="fa-IR" dirty="0">
                <a:cs typeface="B Nazanin" panose="00000400000000000000" pitchFamily="2" charset="-78"/>
              </a:rPr>
              <a:t>، از هرگونه ظلم </a:t>
            </a:r>
            <a:r>
              <a:rPr lang="fa-IR" dirty="0" err="1">
                <a:cs typeface="B Nazanin" panose="00000400000000000000" pitchFamily="2" charset="-78"/>
              </a:rPr>
              <a:t>وبيدادگرى</a:t>
            </a:r>
            <a:r>
              <a:rPr lang="fa-IR" dirty="0">
                <a:cs typeface="B Nazanin" panose="00000400000000000000" pitchFamily="2" charset="-78"/>
              </a:rPr>
              <a:t> ، </a:t>
            </a:r>
            <a:r>
              <a:rPr lang="fa-IR" dirty="0" err="1">
                <a:cs typeface="B Nazanin" panose="00000400000000000000" pitchFamily="2" charset="-78"/>
              </a:rPr>
              <a:t>ايمنى</a:t>
            </a:r>
            <a:r>
              <a:rPr lang="fa-IR" dirty="0">
                <a:cs typeface="B Nazanin" panose="00000400000000000000" pitchFamily="2" charset="-78"/>
              </a:rPr>
              <a:t> بخش ، نگاهبان همه </a:t>
            </a:r>
            <a:r>
              <a:rPr lang="fa-IR" dirty="0" err="1">
                <a:cs typeface="B Nazanin" panose="00000400000000000000" pitchFamily="2" charset="-78"/>
              </a:rPr>
              <a:t>چيز</a:t>
            </a:r>
            <a:r>
              <a:rPr lang="fa-IR" dirty="0">
                <a:cs typeface="B Nazanin" panose="00000400000000000000" pitchFamily="2" charset="-78"/>
              </a:rPr>
              <a:t>، توانا و </a:t>
            </a:r>
            <a:r>
              <a:rPr lang="fa-IR" dirty="0" err="1">
                <a:cs typeface="B Nazanin" panose="00000400000000000000" pitchFamily="2" charset="-78"/>
              </a:rPr>
              <a:t>شكست</a:t>
            </a:r>
            <a:r>
              <a:rPr lang="fa-IR" dirty="0">
                <a:cs typeface="B Nazanin" panose="00000400000000000000" pitchFamily="2" charset="-78"/>
              </a:rPr>
              <a:t> </a:t>
            </a:r>
            <a:r>
              <a:rPr lang="fa-IR" dirty="0" err="1">
                <a:cs typeface="B Nazanin" panose="00000400000000000000" pitchFamily="2" charset="-78"/>
              </a:rPr>
              <a:t>ناپذير</a:t>
            </a:r>
            <a:r>
              <a:rPr lang="fa-IR" dirty="0">
                <a:cs typeface="B Nazanin" panose="00000400000000000000" pitchFamily="2" charset="-78"/>
              </a:rPr>
              <a:t>، قاهر بر همه موجودات ، و با عظمت)).</a:t>
            </a:r>
          </a:p>
          <a:p>
            <a:pPr algn="just"/>
            <a:r>
              <a:rPr lang="fa-IR" dirty="0" err="1">
                <a:cs typeface="B Nazanin" panose="00000400000000000000" pitchFamily="2" charset="-78"/>
              </a:rPr>
              <a:t>يكى</a:t>
            </a:r>
            <a:r>
              <a:rPr lang="fa-IR" dirty="0">
                <a:cs typeface="B Nazanin" panose="00000400000000000000" pitchFamily="2" charset="-78"/>
              </a:rPr>
              <a:t> از شواهد </a:t>
            </a:r>
            <a:r>
              <a:rPr lang="fa-IR" dirty="0" err="1">
                <a:cs typeface="B Nazanin" panose="00000400000000000000" pitchFamily="2" charset="-78"/>
              </a:rPr>
              <a:t>جامعيت</a:t>
            </a:r>
            <a:r>
              <a:rPr lang="fa-IR" dirty="0">
                <a:cs typeface="B Nazanin" panose="00000400000000000000" pitchFamily="2" charset="-78"/>
              </a:rPr>
              <a:t> </a:t>
            </a:r>
            <a:r>
              <a:rPr lang="fa-IR" dirty="0" err="1">
                <a:cs typeface="B Nazanin" panose="00000400000000000000" pitchFamily="2" charset="-78"/>
              </a:rPr>
              <a:t>اين</a:t>
            </a:r>
            <a:r>
              <a:rPr lang="fa-IR" dirty="0">
                <a:cs typeface="B Nazanin" panose="00000400000000000000" pitchFamily="2" charset="-78"/>
              </a:rPr>
              <a:t> نام آن است </a:t>
            </a:r>
            <a:r>
              <a:rPr lang="fa-IR" dirty="0" err="1">
                <a:cs typeface="B Nazanin" panose="00000400000000000000" pitchFamily="2" charset="-78"/>
              </a:rPr>
              <a:t>كه</a:t>
            </a:r>
            <a:r>
              <a:rPr lang="fa-IR" dirty="0">
                <a:cs typeface="B Nazanin" panose="00000400000000000000" pitchFamily="2" charset="-78"/>
              </a:rPr>
              <a:t> ابراز </a:t>
            </a:r>
            <a:r>
              <a:rPr lang="fa-IR" dirty="0" err="1">
                <a:cs typeface="B Nazanin" panose="00000400000000000000" pitchFamily="2" charset="-78"/>
              </a:rPr>
              <a:t>ايمان</a:t>
            </a:r>
            <a:r>
              <a:rPr lang="fa-IR" dirty="0">
                <a:cs typeface="B Nazanin" panose="00000400000000000000" pitchFamily="2" charset="-78"/>
              </a:rPr>
              <a:t> و </a:t>
            </a:r>
            <a:r>
              <a:rPr lang="fa-IR" dirty="0" err="1">
                <a:cs typeface="B Nazanin" panose="00000400000000000000" pitchFamily="2" charset="-78"/>
              </a:rPr>
              <a:t>توصيه</a:t>
            </a:r>
            <a:r>
              <a:rPr lang="fa-IR" dirty="0">
                <a:cs typeface="B Nazanin" panose="00000400000000000000" pitchFamily="2" charset="-78"/>
              </a:rPr>
              <a:t> تنها با جمله </a:t>
            </a:r>
            <a:r>
              <a:rPr lang="fa-IR" dirty="0" err="1">
                <a:cs typeface="B Nazanin" panose="00000400000000000000" pitchFamily="2" charset="-78"/>
              </a:rPr>
              <a:t>لااله</a:t>
            </a:r>
            <a:r>
              <a:rPr lang="fa-IR" dirty="0">
                <a:cs typeface="B Nazanin" panose="00000400000000000000" pitchFamily="2" charset="-78"/>
              </a:rPr>
              <a:t> </a:t>
            </a:r>
            <a:r>
              <a:rPr lang="fa-IR" dirty="0" err="1">
                <a:cs typeface="B Nazanin" panose="00000400000000000000" pitchFamily="2" charset="-78"/>
              </a:rPr>
              <a:t>الااللّه</a:t>
            </a:r>
            <a:r>
              <a:rPr lang="fa-IR" dirty="0">
                <a:cs typeface="B Nazanin" panose="00000400000000000000" pitchFamily="2" charset="-78"/>
              </a:rPr>
              <a:t> </a:t>
            </a:r>
            <a:r>
              <a:rPr lang="fa-IR" dirty="0" err="1">
                <a:cs typeface="B Nazanin" panose="00000400000000000000" pitchFamily="2" charset="-78"/>
              </a:rPr>
              <a:t>مى</a:t>
            </a:r>
            <a:r>
              <a:rPr lang="fa-IR" dirty="0">
                <a:cs typeface="B Nazanin" panose="00000400000000000000" pitchFamily="2" charset="-78"/>
              </a:rPr>
              <a:t> توان </a:t>
            </a:r>
            <a:r>
              <a:rPr lang="fa-IR" dirty="0" err="1">
                <a:cs typeface="B Nazanin" panose="00000400000000000000" pitchFamily="2" charset="-78"/>
              </a:rPr>
              <a:t>كرد</a:t>
            </a:r>
            <a:r>
              <a:rPr lang="fa-IR" dirty="0">
                <a:cs typeface="B Nazanin" panose="00000400000000000000" pitchFamily="2" charset="-78"/>
              </a:rPr>
              <a:t>.</a:t>
            </a:r>
          </a:p>
          <a:p>
            <a:pPr algn="just"/>
            <a:endParaRPr lang="fa-IR" dirty="0">
              <a:cs typeface="B Nazanin" panose="00000400000000000000" pitchFamily="2" charset="-78"/>
            </a:endParaRPr>
          </a:p>
        </p:txBody>
      </p:sp>
      <p:pic>
        <p:nvPicPr>
          <p:cNvPr id="4" name="Picture 3">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879041"/>
            <a:ext cx="1812759" cy="1978959"/>
          </a:xfrm>
          <a:prstGeom prst="rect">
            <a:avLst/>
          </a:prstGeom>
        </p:spPr>
      </p:pic>
    </p:spTree>
    <p:extLst>
      <p:ext uri="{BB962C8B-B14F-4D97-AF65-F5344CB8AC3E}">
        <p14:creationId xmlns:p14="http://schemas.microsoft.com/office/powerpoint/2010/main" val="15166164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545432"/>
            <a:ext cx="9144000" cy="5807242"/>
          </a:xfrm>
        </p:spPr>
        <p:txBody>
          <a:bodyPr>
            <a:normAutofit/>
          </a:bodyPr>
          <a:lstStyle/>
          <a:p>
            <a:endParaRPr lang="fa-IR" sz="3600" b="1" dirty="0" smtClean="0">
              <a:cs typeface="B Nazanin" panose="00000400000000000000" pitchFamily="2" charset="-78"/>
            </a:endParaRPr>
          </a:p>
          <a:p>
            <a:r>
              <a:rPr lang="fa-IR" sz="3600" b="1" dirty="0" smtClean="0">
                <a:cs typeface="B Nazanin" panose="00000400000000000000" pitchFamily="2" charset="-78"/>
              </a:rPr>
              <a:t>درس تفسیر موضوعی قرآن</a:t>
            </a:r>
          </a:p>
          <a:p>
            <a:endParaRPr lang="fa-IR" sz="3600" b="1" dirty="0" smtClean="0">
              <a:cs typeface="B Nazanin" panose="00000400000000000000" pitchFamily="2" charset="-78"/>
            </a:endParaRPr>
          </a:p>
          <a:p>
            <a:endParaRPr lang="fa-IR" sz="3600" b="1" dirty="0" smtClean="0">
              <a:cs typeface="B Nazanin" panose="00000400000000000000" pitchFamily="2" charset="-78"/>
            </a:endParaRPr>
          </a:p>
          <a:p>
            <a:r>
              <a:rPr lang="fa-IR" sz="3600" b="1" dirty="0" smtClean="0">
                <a:cs typeface="B Nazanin" panose="00000400000000000000" pitchFamily="2" charset="-78"/>
              </a:rPr>
              <a:t>نام استاد مربوطه : دانش بیات</a:t>
            </a:r>
          </a:p>
          <a:p>
            <a:endParaRPr lang="fa-IR" sz="3600" b="1" dirty="0" smtClean="0">
              <a:cs typeface="B Nazanin" panose="00000400000000000000" pitchFamily="2" charset="-78"/>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879041"/>
            <a:ext cx="1812759" cy="1978959"/>
          </a:xfrm>
          <a:prstGeom prst="rect">
            <a:avLst/>
          </a:prstGeom>
        </p:spPr>
      </p:pic>
    </p:spTree>
    <p:extLst>
      <p:ext uri="{BB962C8B-B14F-4D97-AF65-F5344CB8AC3E}">
        <p14:creationId xmlns:p14="http://schemas.microsoft.com/office/powerpoint/2010/main" val="329342871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28165" y="0"/>
            <a:ext cx="9144000" cy="1183621"/>
          </a:xfrm>
        </p:spPr>
        <p:txBody>
          <a:bodyPr>
            <a:normAutofit/>
          </a:bodyPr>
          <a:lstStyle/>
          <a:p>
            <a:r>
              <a:rPr lang="fa-IR" sz="3600" b="1" dirty="0">
                <a:cs typeface="B Nazanin" panose="00000400000000000000" pitchFamily="2" charset="-78"/>
              </a:rPr>
              <a:t>نکته3:رحمت عام و خاص خدا</a:t>
            </a:r>
            <a:r>
              <a:rPr lang="fa-IR" sz="3600" b="1" dirty="0" smtClean="0">
                <a:cs typeface="B Nazanin" panose="00000400000000000000" pitchFamily="2" charset="-78"/>
              </a:rPr>
              <a:t>: </a:t>
            </a:r>
            <a:endParaRPr lang="fa-IR" sz="3600" b="1" dirty="0">
              <a:cs typeface="B Nazanin" panose="00000400000000000000" pitchFamily="2" charset="-78"/>
            </a:endParaRPr>
          </a:p>
        </p:txBody>
      </p:sp>
      <p:sp>
        <p:nvSpPr>
          <p:cNvPr id="3" name="Subtitle 2"/>
          <p:cNvSpPr>
            <a:spLocks noGrp="1"/>
          </p:cNvSpPr>
          <p:nvPr>
            <p:ph type="subTitle" idx="1"/>
          </p:nvPr>
        </p:nvSpPr>
        <p:spPr>
          <a:xfrm>
            <a:off x="685800" y="1438835"/>
            <a:ext cx="10851776" cy="4908177"/>
          </a:xfrm>
        </p:spPr>
        <p:txBody>
          <a:bodyPr>
            <a:normAutofit/>
          </a:bodyPr>
          <a:lstStyle/>
          <a:p>
            <a:pPr algn="just"/>
            <a:r>
              <a:rPr lang="ar-SA" dirty="0" smtClean="0">
                <a:cs typeface="B Nazanin" panose="00000400000000000000" pitchFamily="2" charset="-78"/>
              </a:rPr>
              <a:t>مـشهور </a:t>
            </a:r>
            <a:r>
              <a:rPr lang="ar-SA" dirty="0">
                <a:cs typeface="B Nazanin" panose="00000400000000000000" pitchFamily="2" charset="-78"/>
              </a:rPr>
              <a:t>در ميان گروهى از مفسران اين است كه صفت «رحمان » اشاره به رحمت عام خداست كه شامل دوست و دشمن , مؤمن و كافر و نيكوكار و بدكارمى باشد, زيرا «باران رحمت بى حسابش همه را رسيده , و خوان نعمت بى دريغش همه جا كشيده </a:t>
            </a:r>
            <a:r>
              <a:rPr lang="ar-SA" dirty="0" smtClean="0">
                <a:cs typeface="B Nazanin" panose="00000400000000000000" pitchFamily="2" charset="-78"/>
              </a:rPr>
              <a:t>».</a:t>
            </a:r>
            <a:endParaRPr lang="fa-IR" dirty="0" smtClean="0">
              <a:cs typeface="B Nazanin" panose="00000400000000000000" pitchFamily="2" charset="-78"/>
            </a:endParaRPr>
          </a:p>
          <a:p>
            <a:pPr algn="just"/>
            <a:endParaRPr lang="en-US" dirty="0">
              <a:cs typeface="B Nazanin" panose="00000400000000000000" pitchFamily="2" charset="-78"/>
            </a:endParaRPr>
          </a:p>
          <a:p>
            <a:pPr algn="just"/>
            <a:r>
              <a:rPr lang="ar-SA" dirty="0">
                <a:cs typeface="B Nazanin" panose="00000400000000000000" pitchFamily="2" charset="-78"/>
              </a:rPr>
              <a:t>ولى «رحيم » اشاره به رحمت خاص پروردگار است كه ويژه بندگان مطيع وصالح و فرمانبردار اسـت و تنها چيزى كه ممكن است اشاره به اين مطلب باشد آن است كه «رحمن » در همه جا در قـرآن بـه صـورت مطلق آمده است كه نشانه عموميت آن است , در حالى كه «رحيم » گاهى به صـورت مقيد ذكر شده كه دليل برخصوصيت آن است مانند (و كان بالمؤمنين رحيما) «خداوند نسبت به مؤمنان رحيم است » (احزاب  : 43</a:t>
            </a:r>
            <a:r>
              <a:rPr lang="ar-SA" dirty="0" smtClean="0">
                <a:cs typeface="B Nazanin" panose="00000400000000000000" pitchFamily="2" charset="-78"/>
              </a:rPr>
              <a:t>).</a:t>
            </a:r>
            <a:endParaRPr lang="fa-IR" dirty="0" smtClean="0">
              <a:cs typeface="B Nazanin" panose="00000400000000000000" pitchFamily="2" charset="-78"/>
            </a:endParaRPr>
          </a:p>
          <a:p>
            <a:pPr algn="just"/>
            <a:r>
              <a:rPr lang="ar-SA" dirty="0" smtClean="0">
                <a:cs typeface="B Nazanin" panose="00000400000000000000" pitchFamily="2" charset="-78"/>
              </a:rPr>
              <a:t>در </a:t>
            </a:r>
            <a:r>
              <a:rPr lang="ar-SA" dirty="0">
                <a:cs typeface="B Nazanin" panose="00000400000000000000" pitchFamily="2" charset="-78"/>
              </a:rPr>
              <a:t>روايـتـى نـيـز از امـام صـادق (ع ) مـى خـوانيم : «خداوند معبود همه چيز است ,نسبت به تمام مخلوقاتش رحمان , و نسبت به خصوص مؤمنان رحيم است  ».</a:t>
            </a:r>
            <a:endParaRPr lang="fa-IR" dirty="0">
              <a:cs typeface="B Nazanin" panose="00000400000000000000" pitchFamily="2" charset="-78"/>
            </a:endParaRPr>
          </a:p>
        </p:txBody>
      </p:sp>
      <p:pic>
        <p:nvPicPr>
          <p:cNvPr id="4" name="Picture 3">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879041"/>
            <a:ext cx="1812759" cy="1978959"/>
          </a:xfrm>
          <a:prstGeom prst="rect">
            <a:avLst/>
          </a:prstGeom>
        </p:spPr>
      </p:pic>
    </p:spTree>
    <p:extLst>
      <p:ext uri="{BB962C8B-B14F-4D97-AF65-F5344CB8AC3E}">
        <p14:creationId xmlns:p14="http://schemas.microsoft.com/office/powerpoint/2010/main" val="24256121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88259"/>
            <a:ext cx="9144000" cy="672353"/>
          </a:xfrm>
        </p:spPr>
        <p:txBody>
          <a:bodyPr>
            <a:normAutofit/>
          </a:bodyPr>
          <a:lstStyle/>
          <a:p>
            <a:r>
              <a:rPr lang="fa-IR" sz="3600" b="1" dirty="0" smtClean="0">
                <a:cs typeface="B Nazanin" panose="00000400000000000000" pitchFamily="2" charset="-78"/>
              </a:rPr>
              <a:t>نکته 4:</a:t>
            </a:r>
            <a:r>
              <a:rPr lang="ar-SA" sz="3600" b="1" dirty="0">
                <a:cs typeface="B Nazanin" panose="00000400000000000000" pitchFamily="2" charset="-78"/>
              </a:rPr>
              <a:t> چرا صفات ديگر خدا در «بسم اللّه » نيامده است </a:t>
            </a:r>
            <a:r>
              <a:rPr lang="fa-IR" sz="3600" b="1" dirty="0">
                <a:cs typeface="B Nazanin" panose="00000400000000000000" pitchFamily="2" charset="-78"/>
              </a:rPr>
              <a:t>:</a:t>
            </a:r>
            <a:r>
              <a:rPr lang="ar-SA" sz="3600" b="1" dirty="0" smtClean="0">
                <a:cs typeface="B Nazanin" panose="00000400000000000000" pitchFamily="2" charset="-78"/>
              </a:rPr>
              <a:t> </a:t>
            </a:r>
            <a:endParaRPr lang="fa-IR" sz="3600" b="1" dirty="0">
              <a:cs typeface="B Nazanin" panose="00000400000000000000" pitchFamily="2" charset="-78"/>
            </a:endParaRPr>
          </a:p>
        </p:txBody>
      </p:sp>
      <p:sp>
        <p:nvSpPr>
          <p:cNvPr id="3" name="Subtitle 2"/>
          <p:cNvSpPr>
            <a:spLocks noGrp="1"/>
          </p:cNvSpPr>
          <p:nvPr>
            <p:ph type="subTitle" idx="1"/>
          </p:nvPr>
        </p:nvSpPr>
        <p:spPr>
          <a:xfrm>
            <a:off x="602877" y="1021977"/>
            <a:ext cx="10986246" cy="4948518"/>
          </a:xfrm>
        </p:spPr>
        <p:txBody>
          <a:bodyPr>
            <a:normAutofit/>
          </a:bodyPr>
          <a:lstStyle/>
          <a:p>
            <a:pPr algn="just"/>
            <a:r>
              <a:rPr lang="ar-SA" dirty="0"/>
              <a:t>و تـنها روى صفت «رحمانيت و حيميت » او تكيه مى شود اما باتوجه به يك نكته , پاسخ اين سؤال روشـن مـى شـود و آن اينكه در آغاز هركار لازم است از صفتى استمداد كنيم كه آثارش بر سراسر جـهـان پـرتـوافـكـن است , همه موجودات را فراگرفته و گرفتاران را در لحظات بحرانى نجات بخشيده است .</a:t>
            </a:r>
            <a:endParaRPr lang="en-US" dirty="0"/>
          </a:p>
          <a:p>
            <a:pPr algn="just"/>
            <a:r>
              <a:rPr lang="ar-SA" dirty="0"/>
              <a:t>بـهـتـر اسـت ايـن حـقـيـقت را از زبان قرآن بشنويد آنجا كه مى گويد: ورحمتى وسعت كل شى «رحمت من همه چيز را فرا گرفته است » (اعراف ـ  156).</a:t>
            </a:r>
            <a:endParaRPr lang="en-US" dirty="0"/>
          </a:p>
          <a:p>
            <a:pPr algn="just"/>
            <a:r>
              <a:rPr lang="ar-SA" dirty="0"/>
              <a:t>از سـوى ديـگـر مـى بينيم پيامبران براى نجات خود از چنگال حوادث سخت ودشمنان خطرناك دست به دامن رحمت خدا مى زدند, در مورد «هود» و پيروانش مى خوانيم : فانجيناه والذين معه بـرحـمه منا: «هود و پيروانش را به وسيله رحمت خويش (از چنگال دشمنان ) رهائى بخشيديم » (اعراف ـ  72).</a:t>
            </a:r>
            <a:endParaRPr lang="en-US" dirty="0"/>
          </a:p>
          <a:p>
            <a:pPr algn="just"/>
            <a:r>
              <a:rPr lang="ar-SA" dirty="0"/>
              <a:t>پس اساس كار خداوند بر رحمت است و مجازات جنبه استثنائى داردچنانكه در دعا مى خوانيم : يا مـن سبقت رحمته غضبه «اى خدائى كه رحمتت برغضبت پيشى گرفته است » انسانها نيز بايد در بـرنـامـه زنـدگى اساس و پايه كار را بررحمت و محبت قرار دهند و توسل به خشونت را براى مواقع ضرورت بگذارند</a:t>
            </a:r>
            <a:endParaRPr lang="fa-IR" dirty="0"/>
          </a:p>
        </p:txBody>
      </p:sp>
      <p:pic>
        <p:nvPicPr>
          <p:cNvPr id="4" name="Picture 3">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879041"/>
            <a:ext cx="1812759" cy="1978959"/>
          </a:xfrm>
          <a:prstGeom prst="rect">
            <a:avLst/>
          </a:prstGeom>
        </p:spPr>
      </p:pic>
    </p:spTree>
    <p:extLst>
      <p:ext uri="{BB962C8B-B14F-4D97-AF65-F5344CB8AC3E}">
        <p14:creationId xmlns:p14="http://schemas.microsoft.com/office/powerpoint/2010/main" val="40005346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10553" y="893763"/>
            <a:ext cx="9144000" cy="1311555"/>
          </a:xfrm>
        </p:spPr>
        <p:txBody>
          <a:bodyPr>
            <a:normAutofit fontScale="90000"/>
          </a:bodyPr>
          <a:lstStyle/>
          <a:p>
            <a:r>
              <a:rPr lang="ar-SA" dirty="0"/>
              <a:t>	</a:t>
            </a:r>
            <a:r>
              <a:rPr lang="en-US" dirty="0"/>
              <a:t/>
            </a:r>
            <a:br>
              <a:rPr lang="en-US" dirty="0"/>
            </a:br>
            <a:r>
              <a:rPr lang="ar-SA" dirty="0"/>
              <a:t>الحمدللّه رب العالمين</a:t>
            </a:r>
            <a:endParaRPr lang="fa-IR" dirty="0"/>
          </a:p>
        </p:txBody>
      </p:sp>
      <p:sp>
        <p:nvSpPr>
          <p:cNvPr id="3" name="Subtitle 2"/>
          <p:cNvSpPr>
            <a:spLocks noGrp="1"/>
          </p:cNvSpPr>
          <p:nvPr>
            <p:ph type="subTitle" idx="1"/>
          </p:nvPr>
        </p:nvSpPr>
        <p:spPr>
          <a:xfrm>
            <a:off x="1402976" y="2554941"/>
            <a:ext cx="9144000" cy="2554941"/>
          </a:xfrm>
        </p:spPr>
        <p:txBody>
          <a:bodyPr/>
          <a:lstStyle/>
          <a:p>
            <a:r>
              <a:rPr lang="ar-SA" dirty="0">
                <a:cs typeface="B Nazanin" panose="00000400000000000000" pitchFamily="2" charset="-78"/>
              </a:rPr>
              <a:t>حمد وستايش مخصوص خداوندى است كه پروردگار جهانيان است</a:t>
            </a:r>
            <a:endParaRPr lang="fa-IR" dirty="0">
              <a:cs typeface="B Nazanin" panose="00000400000000000000" pitchFamily="2" charset="-78"/>
            </a:endParaRPr>
          </a:p>
        </p:txBody>
      </p:sp>
      <p:pic>
        <p:nvPicPr>
          <p:cNvPr id="4" name="Picture 3">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879041"/>
            <a:ext cx="1812759" cy="1978959"/>
          </a:xfrm>
          <a:prstGeom prst="rect">
            <a:avLst/>
          </a:prstGeom>
        </p:spPr>
      </p:pic>
    </p:spTree>
    <p:extLst>
      <p:ext uri="{BB962C8B-B14F-4D97-AF65-F5344CB8AC3E}">
        <p14:creationId xmlns:p14="http://schemas.microsoft.com/office/powerpoint/2010/main" val="358937297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35742" y="1786685"/>
            <a:ext cx="9144000" cy="1655762"/>
          </a:xfrm>
        </p:spPr>
        <p:txBody>
          <a:bodyPr/>
          <a:lstStyle/>
          <a:p>
            <a:pPr algn="just"/>
            <a:r>
              <a:rPr lang="ar-SA" dirty="0">
                <a:cs typeface="B Nazanin" panose="00000400000000000000" pitchFamily="2" charset="-78"/>
              </a:rPr>
              <a:t>بعد از «بسم اللّه » كه آغازگر سوره بود, نخستين وظيفه بندگان آن است كه به ياد مبد بزرگ عالم هستى و نعمتهاى بى پايانش بيفتند, همان نعمتهاى فراوانى كه راهنماى ما درشناخت پروردگار و انگيزه مادر راه عبوديت است .</a:t>
            </a:r>
            <a:endParaRPr lang="fa-IR" dirty="0">
              <a:cs typeface="B Nazanin" panose="00000400000000000000" pitchFamily="2" charset="-78"/>
            </a:endParaRPr>
          </a:p>
        </p:txBody>
      </p:sp>
      <p:pic>
        <p:nvPicPr>
          <p:cNvPr id="4" name="Picture 3">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879041"/>
            <a:ext cx="1812759" cy="1978959"/>
          </a:xfrm>
          <a:prstGeom prst="rect">
            <a:avLst/>
          </a:prstGeom>
        </p:spPr>
      </p:pic>
    </p:spTree>
    <p:extLst>
      <p:ext uri="{BB962C8B-B14F-4D97-AF65-F5344CB8AC3E}">
        <p14:creationId xmlns:p14="http://schemas.microsoft.com/office/powerpoint/2010/main" val="187400446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8872" y="1800132"/>
            <a:ext cx="9224682" cy="1655762"/>
          </a:xfrm>
        </p:spPr>
        <p:txBody>
          <a:bodyPr>
            <a:normAutofit/>
          </a:bodyPr>
          <a:lstStyle/>
          <a:p>
            <a:pPr algn="just"/>
            <a:r>
              <a:rPr lang="ar-SA" dirty="0">
                <a:cs typeface="B Nazanin" panose="00000400000000000000" pitchFamily="2" charset="-78"/>
              </a:rPr>
              <a:t>ايـنـكه مى گوئيم : انگيزه , به خاطر آن است كه هر انسانى به هنگامى كه نعمتى به او مى رسد فورا مى خواهد, بخشنده نعمت را بشناسد, و طبق فرمان فطرت به سپاسگزارى برخيزد و حق شكر او را ادا كند به همين جهت علماى علم كلام (عقائد) در نخستين بحث اين علم «وجوب شكر منعم » را كه يك فرمان فطرى وعقلى است به عنوان انگيزه خداشناسى , يادآور مى شوند.</a:t>
            </a:r>
            <a:endParaRPr lang="en-US" dirty="0">
              <a:cs typeface="B Nazanin" panose="00000400000000000000" pitchFamily="2" charset="-78"/>
            </a:endParaRPr>
          </a:p>
          <a:p>
            <a:pPr algn="just"/>
            <a:endParaRPr lang="fa-IR" dirty="0">
              <a:cs typeface="B Nazanin" panose="00000400000000000000" pitchFamily="2" charset="-78"/>
            </a:endParaRPr>
          </a:p>
        </p:txBody>
      </p:sp>
      <p:pic>
        <p:nvPicPr>
          <p:cNvPr id="4" name="Picture 3">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879041"/>
            <a:ext cx="1812759" cy="1978959"/>
          </a:xfrm>
          <a:prstGeom prst="rect">
            <a:avLst/>
          </a:prstGeom>
        </p:spPr>
      </p:pic>
    </p:spTree>
    <p:extLst>
      <p:ext uri="{BB962C8B-B14F-4D97-AF65-F5344CB8AC3E}">
        <p14:creationId xmlns:p14="http://schemas.microsoft.com/office/powerpoint/2010/main" val="285174337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62635" y="1611874"/>
            <a:ext cx="9516036" cy="3134938"/>
          </a:xfrm>
        </p:spPr>
        <p:txBody>
          <a:bodyPr>
            <a:normAutofit/>
          </a:bodyPr>
          <a:lstStyle/>
          <a:p>
            <a:pPr algn="just"/>
            <a:r>
              <a:rPr lang="ar-SA" dirty="0">
                <a:cs typeface="B Nazanin" panose="00000400000000000000" pitchFamily="2" charset="-78"/>
              </a:rPr>
              <a:t>و اينكه مى گوئيم : راهنماى ما درشناخت پروردگار نعمتهاى اوست , زيرابهترين و جامعترين راه براى شناخت مبد, مطالعه در اسرار آفرينش و رازهاى خلقت و مخصوصا وجود نعمتها در رابطه با زندگى انسانها است .</a:t>
            </a:r>
            <a:endParaRPr lang="en-US" dirty="0">
              <a:cs typeface="B Nazanin" panose="00000400000000000000" pitchFamily="2" charset="-78"/>
            </a:endParaRPr>
          </a:p>
          <a:p>
            <a:pPr algn="just"/>
            <a:r>
              <a:rPr lang="ar-SA" dirty="0">
                <a:cs typeface="B Nazanin" panose="00000400000000000000" pitchFamily="2" charset="-78"/>
              </a:rPr>
              <a:t>بـه ايـن دو دلـيـل سـوره فـاتـحـة الكتاب با اين جمله شروع مى شود «حمد وستايش مخصوص خداوندى است كه پروردگار جهانيان است » (الحمدللّه رب العالمين ).</a:t>
            </a:r>
            <a:endParaRPr lang="en-US" dirty="0">
              <a:cs typeface="B Nazanin" panose="00000400000000000000" pitchFamily="2" charset="-78"/>
            </a:endParaRPr>
          </a:p>
          <a:p>
            <a:pPr algn="just"/>
            <a:r>
              <a:rPr lang="ar-SA" dirty="0">
                <a:cs typeface="B Nazanin" panose="00000400000000000000" pitchFamily="2" charset="-78"/>
              </a:rPr>
              <a:t>«حمد» در لغت به معنى ستايش كردن در برابر كار يا صفت نيك اختيارى اسـت  .</a:t>
            </a:r>
            <a:endParaRPr lang="en-US" dirty="0">
              <a:cs typeface="B Nazanin" panose="00000400000000000000" pitchFamily="2" charset="-78"/>
            </a:endParaRPr>
          </a:p>
          <a:p>
            <a:pPr algn="just"/>
            <a:endParaRPr lang="fa-IR" dirty="0">
              <a:cs typeface="B Nazanin" panose="00000400000000000000" pitchFamily="2" charset="-78"/>
            </a:endParaRPr>
          </a:p>
        </p:txBody>
      </p:sp>
      <p:pic>
        <p:nvPicPr>
          <p:cNvPr id="4" name="Picture 3">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879041"/>
            <a:ext cx="1812759" cy="1978959"/>
          </a:xfrm>
          <a:prstGeom prst="rect">
            <a:avLst/>
          </a:prstGeom>
        </p:spPr>
      </p:pic>
    </p:spTree>
    <p:extLst>
      <p:ext uri="{BB962C8B-B14F-4D97-AF65-F5344CB8AC3E}">
        <p14:creationId xmlns:p14="http://schemas.microsoft.com/office/powerpoint/2010/main" val="215083975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43790" y="1612816"/>
            <a:ext cx="9144000" cy="2991267"/>
          </a:xfrm>
        </p:spPr>
        <p:txBody>
          <a:bodyPr>
            <a:normAutofit/>
          </a:bodyPr>
          <a:lstStyle/>
          <a:p>
            <a:pPr algn="just"/>
            <a:r>
              <a:rPr lang="ar-SA" dirty="0">
                <a:cs typeface="B Nazanin" panose="00000400000000000000" pitchFamily="2" charset="-78"/>
              </a:rPr>
              <a:t>1ـ هـر انـسـانـى كـه سرچشمه خير و بركتى است و هر پيامبر و رهبر الهى كه نورهدايت در دلها مـى پـاشد, هر شخص سخاوتمندى كه بخشش مى كند, و هر طبيبى كه مرهمى بر زخم جانكاهى مـى نهد, ستايش آنها از ستايش خدا سرچشمه مى گيرد, چرا كه همه اين مواهب در اصل از ناحيه ذات پاك او است , و نيز اگرخورشيد نورافشانى مى كند, ابرها باران مى بارند, و زمين بركاتش را به ما تحويل مى دهد, همه از ناحيه او است  .</a:t>
            </a:r>
            <a:endParaRPr lang="en-US" dirty="0">
              <a:cs typeface="B Nazanin" panose="00000400000000000000" pitchFamily="2" charset="-78"/>
            </a:endParaRPr>
          </a:p>
          <a:p>
            <a:pPr algn="just"/>
            <a:endParaRPr lang="fa-IR" dirty="0">
              <a:cs typeface="B Nazanin" panose="00000400000000000000" pitchFamily="2" charset="-78"/>
            </a:endParaRPr>
          </a:p>
        </p:txBody>
      </p:sp>
      <p:pic>
        <p:nvPicPr>
          <p:cNvPr id="4" name="Picture 3">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879041"/>
            <a:ext cx="1812759" cy="1978959"/>
          </a:xfrm>
          <a:prstGeom prst="rect">
            <a:avLst/>
          </a:prstGeom>
        </p:spPr>
      </p:pic>
    </p:spTree>
    <p:extLst>
      <p:ext uri="{BB962C8B-B14F-4D97-AF65-F5344CB8AC3E}">
        <p14:creationId xmlns:p14="http://schemas.microsoft.com/office/powerpoint/2010/main" val="132182893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82316" y="1596775"/>
            <a:ext cx="10555705" cy="2878972"/>
          </a:xfrm>
        </p:spPr>
        <p:txBody>
          <a:bodyPr>
            <a:normAutofit/>
          </a:bodyPr>
          <a:lstStyle/>
          <a:p>
            <a:pPr algn="just"/>
            <a:r>
              <a:rPr lang="ar-SA" dirty="0">
                <a:cs typeface="B Nazanin" panose="00000400000000000000" pitchFamily="2" charset="-78"/>
              </a:rPr>
              <a:t>2ـ جـالـب ايـنـكـه «حمد» تنها در آغاز كار نيست , بلكه پايان كارها نيز چنانكه قرآن به ما تعليم مـى دهـد بـا حـمد خواهد بود, در مورد بهشتيان مى خوانيم : «سخن آنها در بهشت نخست منزه شـمـردن خداوند از هر عيب و نقص و تحيت آنها سلام ,و آخرين سخنشان الحمدللّه رب العالمين است » (يونس  : 10).</a:t>
            </a:r>
            <a:endParaRPr lang="en-US" dirty="0">
              <a:cs typeface="B Nazanin" panose="00000400000000000000" pitchFamily="2" charset="-78"/>
            </a:endParaRPr>
          </a:p>
          <a:p>
            <a:pPr algn="just"/>
            <a:endParaRPr lang="fa-IR" dirty="0">
              <a:cs typeface="B Nazanin" panose="00000400000000000000" pitchFamily="2" charset="-78"/>
            </a:endParaRPr>
          </a:p>
        </p:txBody>
      </p:sp>
      <p:pic>
        <p:nvPicPr>
          <p:cNvPr id="4" name="Picture 3">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879041"/>
            <a:ext cx="1812759" cy="1978959"/>
          </a:xfrm>
          <a:prstGeom prst="rect">
            <a:avLst/>
          </a:prstGeom>
        </p:spPr>
      </p:pic>
    </p:spTree>
    <p:extLst>
      <p:ext uri="{BB962C8B-B14F-4D97-AF65-F5344CB8AC3E}">
        <p14:creationId xmlns:p14="http://schemas.microsoft.com/office/powerpoint/2010/main" val="145363655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31495" y="1372185"/>
            <a:ext cx="9224210" cy="1655762"/>
          </a:xfrm>
        </p:spPr>
        <p:txBody>
          <a:bodyPr/>
          <a:lstStyle/>
          <a:p>
            <a:pPr algn="just"/>
            <a:r>
              <a:rPr lang="ar-SA" dirty="0"/>
              <a:t>3ـ امـا كـلـمـه «رب » در اصـل بـه مـعنى مالك و صاحب چيزى است كه به تربيت و اصلاح آن مى پردازد</a:t>
            </a:r>
            <a:endParaRPr lang="fa-IR" dirty="0"/>
          </a:p>
        </p:txBody>
      </p:sp>
      <p:pic>
        <p:nvPicPr>
          <p:cNvPr id="4" name="Picture 3">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879041"/>
            <a:ext cx="1812759" cy="1978959"/>
          </a:xfrm>
          <a:prstGeom prst="rect">
            <a:avLst/>
          </a:prstGeom>
        </p:spPr>
      </p:pic>
    </p:spTree>
    <p:extLst>
      <p:ext uri="{BB962C8B-B14F-4D97-AF65-F5344CB8AC3E}">
        <p14:creationId xmlns:p14="http://schemas.microsoft.com/office/powerpoint/2010/main" val="417329828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3999" y="1573306"/>
            <a:ext cx="9320463" cy="3684494"/>
          </a:xfrm>
        </p:spPr>
        <p:txBody>
          <a:bodyPr>
            <a:normAutofit/>
          </a:bodyPr>
          <a:lstStyle/>
          <a:p>
            <a:pPr algn="just"/>
            <a:r>
              <a:rPr lang="ar-SA" dirty="0">
                <a:cs typeface="B Nazanin" panose="00000400000000000000" pitchFamily="2" charset="-78"/>
              </a:rPr>
              <a:t>4ـ كلمه «عالمين » جمع «عالم » است و عالم به معنى مجموعه اى است ازموجودات مختلف و هنگامى كه به صورت «عالمين » جمع بسته مى شود اشاره به تمام مجموعه هاى اين جهان است </a:t>
            </a:r>
            <a:r>
              <a:rPr lang="ar-SA" dirty="0" smtClean="0">
                <a:cs typeface="B Nazanin" panose="00000400000000000000" pitchFamily="2" charset="-78"/>
              </a:rPr>
              <a:t>.</a:t>
            </a:r>
            <a:endParaRPr lang="fa-IR" dirty="0" smtClean="0">
              <a:cs typeface="B Nazanin" panose="00000400000000000000" pitchFamily="2" charset="-78"/>
            </a:endParaRPr>
          </a:p>
          <a:p>
            <a:pPr algn="just"/>
            <a:endParaRPr lang="en-US" dirty="0">
              <a:cs typeface="B Nazanin" panose="00000400000000000000" pitchFamily="2" charset="-78"/>
            </a:endParaRPr>
          </a:p>
          <a:p>
            <a:pPr algn="just"/>
            <a:r>
              <a:rPr lang="ar-SA" dirty="0">
                <a:cs typeface="B Nazanin" panose="00000400000000000000" pitchFamily="2" charset="-78"/>
              </a:rPr>
              <a:t>در روايـتى از على (ع ) چنين مى خوانيم كه در ضمن تفسير آيه «الحمدللّه رب العالمين » فرمود: «رب العالمين اشاره به مجموع همه مخلوقات است اعم ازموجودات بيجان و جاندار».</a:t>
            </a:r>
            <a:endParaRPr lang="en-US" dirty="0">
              <a:cs typeface="B Nazanin" panose="00000400000000000000" pitchFamily="2" charset="-78"/>
            </a:endParaRPr>
          </a:p>
          <a:p>
            <a:pPr algn="just"/>
            <a:endParaRPr lang="fa-IR" dirty="0">
              <a:cs typeface="B Nazanin" panose="00000400000000000000" pitchFamily="2" charset="-78"/>
            </a:endParaRPr>
          </a:p>
        </p:txBody>
      </p:sp>
      <p:pic>
        <p:nvPicPr>
          <p:cNvPr id="4" name="Picture 3">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879041"/>
            <a:ext cx="1812759" cy="1978959"/>
          </a:xfrm>
          <a:prstGeom prst="rect">
            <a:avLst/>
          </a:prstGeom>
        </p:spPr>
      </p:pic>
    </p:spTree>
    <p:extLst>
      <p:ext uri="{BB962C8B-B14F-4D97-AF65-F5344CB8AC3E}">
        <p14:creationId xmlns:p14="http://schemas.microsoft.com/office/powerpoint/2010/main" val="18638513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0"/>
            <a:ext cx="9144000" cy="1035425"/>
          </a:xfrm>
        </p:spPr>
        <p:txBody>
          <a:bodyPr>
            <a:normAutofit/>
          </a:bodyPr>
          <a:lstStyle/>
          <a:p>
            <a:r>
              <a:rPr lang="fa-IR" dirty="0" smtClean="0"/>
              <a:t>فهرست مطالب </a:t>
            </a:r>
            <a:endParaRPr lang="fa-IR" dirty="0"/>
          </a:p>
        </p:txBody>
      </p:sp>
      <p:sp>
        <p:nvSpPr>
          <p:cNvPr id="3" name="Subtitle 2"/>
          <p:cNvSpPr>
            <a:spLocks noGrp="1"/>
          </p:cNvSpPr>
          <p:nvPr>
            <p:ph type="subTitle" idx="1"/>
          </p:nvPr>
        </p:nvSpPr>
        <p:spPr>
          <a:xfrm>
            <a:off x="1618130" y="1035425"/>
            <a:ext cx="9144000" cy="5109881"/>
          </a:xfrm>
        </p:spPr>
        <p:txBody>
          <a:bodyPr>
            <a:normAutofit fontScale="92500" lnSpcReduction="20000"/>
          </a:bodyPr>
          <a:lstStyle/>
          <a:p>
            <a:r>
              <a:rPr lang="fa-IR" sz="2800" b="1" dirty="0" smtClean="0">
                <a:hlinkClick r:id="rId2" action="ppaction://hlinksldjump"/>
              </a:rPr>
              <a:t>فصل اول</a:t>
            </a:r>
          </a:p>
          <a:p>
            <a:pPr algn="r"/>
            <a:r>
              <a:rPr lang="fa-IR" sz="3000" dirty="0">
                <a:cs typeface="B Nazanin" panose="00000400000000000000" pitchFamily="2" charset="-78"/>
                <a:hlinkClick r:id="rId2" action="ppaction://hlinksldjump"/>
              </a:rPr>
              <a:t>1</a:t>
            </a:r>
            <a:r>
              <a:rPr lang="fa-IR" sz="3000" dirty="0" smtClean="0">
                <a:cs typeface="B Nazanin" panose="00000400000000000000" pitchFamily="2" charset="-78"/>
                <a:hlinkClick r:id="rId2" action="ppaction://hlinksldjump"/>
              </a:rPr>
              <a:t>- متن </a:t>
            </a:r>
            <a:r>
              <a:rPr lang="fa-IR" sz="3000" b="1" dirty="0">
                <a:cs typeface="B Nazanin" panose="00000400000000000000" pitchFamily="2" charset="-78"/>
                <a:hlinkClick r:id="rId2" action="ppaction://hlinksldjump"/>
              </a:rPr>
              <a:t>سوره </a:t>
            </a:r>
            <a:r>
              <a:rPr lang="fa-IR" sz="3000" b="1" dirty="0" err="1" smtClean="0">
                <a:cs typeface="B Nazanin" panose="00000400000000000000" pitchFamily="2" charset="-78"/>
                <a:hlinkClick r:id="rId2" action="ppaction://hlinksldjump"/>
              </a:rPr>
              <a:t>الفاتحه</a:t>
            </a:r>
            <a:endParaRPr lang="fa-IR" sz="3000" b="1" dirty="0" smtClean="0">
              <a:cs typeface="B Nazanin" panose="00000400000000000000" pitchFamily="2" charset="-78"/>
            </a:endParaRPr>
          </a:p>
          <a:p>
            <a:pPr algn="r"/>
            <a:r>
              <a:rPr lang="fa-IR" sz="3000" b="1" dirty="0" smtClean="0">
                <a:cs typeface="B Nazanin" panose="00000400000000000000" pitchFamily="2" charset="-78"/>
                <a:hlinkClick r:id="rId3" action="ppaction://hlinksldjump"/>
              </a:rPr>
              <a:t>2-</a:t>
            </a:r>
            <a:r>
              <a:rPr lang="fa-IR" sz="3000" b="1" dirty="0">
                <a:cs typeface="B Nazanin" panose="00000400000000000000" pitchFamily="2" charset="-78"/>
                <a:hlinkClick r:id="rId3" action="ppaction://hlinksldjump"/>
              </a:rPr>
              <a:t> سوره </a:t>
            </a:r>
            <a:r>
              <a:rPr lang="fa-IR" sz="3000" b="1" dirty="0" err="1">
                <a:cs typeface="B Nazanin" panose="00000400000000000000" pitchFamily="2" charset="-78"/>
                <a:hlinkClick r:id="rId3" action="ppaction://hlinksldjump"/>
              </a:rPr>
              <a:t>فاتحة</a:t>
            </a:r>
            <a:r>
              <a:rPr lang="fa-IR" sz="3000" b="1" dirty="0">
                <a:cs typeface="B Nazanin" panose="00000400000000000000" pitchFamily="2" charset="-78"/>
                <a:hlinkClick r:id="rId3" action="ppaction://hlinksldjump"/>
              </a:rPr>
              <a:t> </a:t>
            </a:r>
            <a:r>
              <a:rPr lang="fa-IR" sz="3000" b="1" dirty="0" err="1">
                <a:cs typeface="B Nazanin" panose="00000400000000000000" pitchFamily="2" charset="-78"/>
                <a:hlinkClick r:id="rId3" action="ppaction://hlinksldjump"/>
              </a:rPr>
              <a:t>الكتاب</a:t>
            </a:r>
            <a:r>
              <a:rPr lang="fa-IR" sz="3000" b="1" dirty="0">
                <a:cs typeface="B Nazanin" panose="00000400000000000000" pitchFamily="2" charset="-78"/>
                <a:hlinkClick r:id="rId3" action="ppaction://hlinksldjump"/>
              </a:rPr>
              <a:t> (حمد</a:t>
            </a:r>
            <a:r>
              <a:rPr lang="fa-IR" sz="3000" b="1" dirty="0" smtClean="0">
                <a:cs typeface="B Nazanin" panose="00000400000000000000" pitchFamily="2" charset="-78"/>
                <a:hlinkClick r:id="rId3" action="ppaction://hlinksldjump"/>
              </a:rPr>
              <a:t>)</a:t>
            </a:r>
            <a:endParaRPr lang="fa-IR" sz="3000" b="1" dirty="0" smtClean="0">
              <a:cs typeface="B Nazanin" panose="00000400000000000000" pitchFamily="2" charset="-78"/>
            </a:endParaRPr>
          </a:p>
          <a:p>
            <a:pPr algn="r"/>
            <a:r>
              <a:rPr lang="fa-IR" sz="3000" b="1" dirty="0" smtClean="0">
                <a:cs typeface="B Nazanin" panose="00000400000000000000" pitchFamily="2" charset="-78"/>
                <a:hlinkClick r:id="rId4" action="ppaction://hlinksldjump"/>
              </a:rPr>
              <a:t>3-</a:t>
            </a:r>
            <a:r>
              <a:rPr lang="fa-IR" sz="3000" b="1" dirty="0">
                <a:cs typeface="B Nazanin" panose="00000400000000000000" pitchFamily="2" charset="-78"/>
                <a:hlinkClick r:id="rId4" action="ppaction://hlinksldjump"/>
              </a:rPr>
              <a:t> </a:t>
            </a:r>
            <a:r>
              <a:rPr lang="fa-IR" sz="3000" b="1" dirty="0" err="1">
                <a:cs typeface="B Nazanin" panose="00000400000000000000" pitchFamily="2" charset="-78"/>
                <a:hlinkClick r:id="rId4" action="ppaction://hlinksldjump"/>
              </a:rPr>
              <a:t>نامهاى</a:t>
            </a:r>
            <a:r>
              <a:rPr lang="fa-IR" sz="3000" b="1" dirty="0">
                <a:cs typeface="B Nazanin" panose="00000400000000000000" pitchFamily="2" charset="-78"/>
                <a:hlinkClick r:id="rId4" action="ppaction://hlinksldjump"/>
              </a:rPr>
              <a:t> سوره </a:t>
            </a:r>
            <a:r>
              <a:rPr lang="fa-IR" sz="3000" b="1" dirty="0" smtClean="0">
                <a:cs typeface="B Nazanin" panose="00000400000000000000" pitchFamily="2" charset="-78"/>
                <a:hlinkClick r:id="rId4" action="ppaction://hlinksldjump"/>
              </a:rPr>
              <a:t>حمد</a:t>
            </a:r>
            <a:endParaRPr lang="fa-IR" sz="3000" b="1" dirty="0" smtClean="0">
              <a:cs typeface="B Nazanin" panose="00000400000000000000" pitchFamily="2" charset="-78"/>
            </a:endParaRPr>
          </a:p>
          <a:p>
            <a:pPr algn="r"/>
            <a:r>
              <a:rPr lang="fa-IR" sz="3000" b="1" dirty="0" smtClean="0">
                <a:cs typeface="B Nazanin" panose="00000400000000000000" pitchFamily="2" charset="-78"/>
                <a:hlinkClick r:id="rId5" action="ppaction://hlinksldjump"/>
              </a:rPr>
              <a:t>4-</a:t>
            </a:r>
            <a:r>
              <a:rPr lang="fa-IR" sz="3000" b="1" dirty="0">
                <a:cs typeface="B Nazanin" panose="00000400000000000000" pitchFamily="2" charset="-78"/>
                <a:hlinkClick r:id="rId5" action="ppaction://hlinksldjump"/>
              </a:rPr>
              <a:t>چرا نام </a:t>
            </a:r>
            <a:r>
              <a:rPr lang="fa-IR" sz="3000" b="1" dirty="0" err="1">
                <a:cs typeface="B Nazanin" panose="00000400000000000000" pitchFamily="2" charset="-78"/>
                <a:hlinkClick r:id="rId5" action="ppaction://hlinksldjump"/>
              </a:rPr>
              <a:t>اين</a:t>
            </a:r>
            <a:r>
              <a:rPr lang="fa-IR" sz="3000" b="1" dirty="0">
                <a:cs typeface="B Nazanin" panose="00000400000000000000" pitchFamily="2" charset="-78"/>
                <a:hlinkClick r:id="rId5" action="ppaction://hlinksldjump"/>
              </a:rPr>
              <a:t> سوره </a:t>
            </a:r>
            <a:r>
              <a:rPr lang="fa-IR" sz="3000" b="1" dirty="0" err="1">
                <a:cs typeface="B Nazanin" panose="00000400000000000000" pitchFamily="2" charset="-78"/>
                <a:hlinkClick r:id="rId5" action="ppaction://hlinksldjump"/>
              </a:rPr>
              <a:t>فاتحة</a:t>
            </a:r>
            <a:r>
              <a:rPr lang="fa-IR" sz="3000" b="1" dirty="0">
                <a:cs typeface="B Nazanin" panose="00000400000000000000" pitchFamily="2" charset="-78"/>
                <a:hlinkClick r:id="rId5" action="ppaction://hlinksldjump"/>
              </a:rPr>
              <a:t> </a:t>
            </a:r>
            <a:r>
              <a:rPr lang="fa-IR" sz="3000" b="1" dirty="0" err="1">
                <a:cs typeface="B Nazanin" panose="00000400000000000000" pitchFamily="2" charset="-78"/>
                <a:hlinkClick r:id="rId5" action="ppaction://hlinksldjump"/>
              </a:rPr>
              <a:t>الكتاب</a:t>
            </a:r>
            <a:r>
              <a:rPr lang="fa-IR" sz="3000" b="1" dirty="0">
                <a:cs typeface="B Nazanin" panose="00000400000000000000" pitchFamily="2" charset="-78"/>
                <a:hlinkClick r:id="rId5" action="ppaction://hlinksldjump"/>
              </a:rPr>
              <a:t> است </a:t>
            </a:r>
            <a:r>
              <a:rPr lang="fa-IR" sz="3000" b="1" dirty="0" smtClean="0">
                <a:cs typeface="B Nazanin" panose="00000400000000000000" pitchFamily="2" charset="-78"/>
                <a:hlinkClick r:id="rId5" action="ppaction://hlinksldjump"/>
              </a:rPr>
              <a:t>؟</a:t>
            </a:r>
            <a:endParaRPr lang="fa-IR" sz="3000" b="1" dirty="0" smtClean="0">
              <a:cs typeface="B Nazanin" panose="00000400000000000000" pitchFamily="2" charset="-78"/>
            </a:endParaRPr>
          </a:p>
          <a:p>
            <a:pPr algn="r"/>
            <a:r>
              <a:rPr lang="fa-IR" sz="3000" b="1" dirty="0" smtClean="0">
                <a:cs typeface="B Nazanin" panose="00000400000000000000" pitchFamily="2" charset="-78"/>
              </a:rPr>
              <a:t>   </a:t>
            </a:r>
            <a:r>
              <a:rPr lang="fa-IR" sz="3000" b="1" dirty="0" smtClean="0">
                <a:cs typeface="B Nazanin" panose="00000400000000000000" pitchFamily="2" charset="-78"/>
                <a:hlinkClick r:id="rId6" action="ppaction://hlinksldjump"/>
              </a:rPr>
              <a:t>4-1-</a:t>
            </a:r>
            <a:r>
              <a:rPr lang="fa-IR" sz="3000" b="1" dirty="0">
                <a:cs typeface="B Nazanin" panose="00000400000000000000" pitchFamily="2" charset="-78"/>
                <a:hlinkClick r:id="rId6" action="ppaction://hlinksldjump"/>
              </a:rPr>
              <a:t>و در پاسخ </a:t>
            </a:r>
            <a:r>
              <a:rPr lang="fa-IR" sz="3000" b="1" dirty="0" err="1">
                <a:cs typeface="B Nazanin" panose="00000400000000000000" pitchFamily="2" charset="-78"/>
                <a:hlinkClick r:id="rId6" action="ppaction://hlinksldjump"/>
              </a:rPr>
              <a:t>اين</a:t>
            </a:r>
            <a:r>
              <a:rPr lang="fa-IR" sz="3000" b="1" dirty="0">
                <a:cs typeface="B Nazanin" panose="00000400000000000000" pitchFamily="2" charset="-78"/>
                <a:hlinkClick r:id="rId6" action="ppaction://hlinksldjump"/>
              </a:rPr>
              <a:t> </a:t>
            </a:r>
            <a:r>
              <a:rPr lang="fa-IR" sz="3000" b="1" dirty="0" smtClean="0">
                <a:cs typeface="B Nazanin" panose="00000400000000000000" pitchFamily="2" charset="-78"/>
                <a:hlinkClick r:id="rId6" action="ppaction://hlinksldjump"/>
              </a:rPr>
              <a:t>سؤال</a:t>
            </a:r>
            <a:endParaRPr lang="fa-IR" sz="3000" b="1" dirty="0" smtClean="0">
              <a:cs typeface="B Nazanin" panose="00000400000000000000" pitchFamily="2" charset="-78"/>
            </a:endParaRPr>
          </a:p>
          <a:p>
            <a:pPr algn="r"/>
            <a:r>
              <a:rPr lang="fa-IR" sz="3000" b="1" dirty="0" smtClean="0">
                <a:cs typeface="B Nazanin" panose="00000400000000000000" pitchFamily="2" charset="-78"/>
                <a:hlinkClick r:id="rId7" action="ppaction://hlinksldjump"/>
              </a:rPr>
              <a:t>5-</a:t>
            </a:r>
            <a:r>
              <a:rPr lang="fa-IR" sz="3000" b="1" dirty="0">
                <a:cs typeface="B Nazanin" panose="00000400000000000000" pitchFamily="2" charset="-78"/>
                <a:hlinkClick r:id="rId7" action="ppaction://hlinksldjump"/>
              </a:rPr>
              <a:t> </a:t>
            </a:r>
            <a:r>
              <a:rPr lang="fa-IR" sz="3000" b="1" dirty="0" err="1">
                <a:cs typeface="B Nazanin" panose="00000400000000000000" pitchFamily="2" charset="-78"/>
                <a:hlinkClick r:id="rId7" action="ppaction://hlinksldjump"/>
              </a:rPr>
              <a:t>ويژگيهاى</a:t>
            </a:r>
            <a:r>
              <a:rPr lang="fa-IR" sz="3000" b="1" dirty="0">
                <a:cs typeface="B Nazanin" panose="00000400000000000000" pitchFamily="2" charset="-78"/>
                <a:hlinkClick r:id="rId7" action="ppaction://hlinksldjump"/>
              </a:rPr>
              <a:t> سوره حمد </a:t>
            </a:r>
            <a:endParaRPr lang="fa-IR" sz="3000" b="1" dirty="0" smtClean="0">
              <a:cs typeface="B Nazanin" panose="00000400000000000000" pitchFamily="2" charset="-78"/>
            </a:endParaRPr>
          </a:p>
          <a:p>
            <a:pPr algn="r"/>
            <a:r>
              <a:rPr lang="fa-IR" sz="3000" b="1" dirty="0" smtClean="0">
                <a:cs typeface="B Nazanin" panose="00000400000000000000" pitchFamily="2" charset="-78"/>
                <a:hlinkClick r:id="rId8" action="ppaction://hlinksldjump"/>
              </a:rPr>
              <a:t>6-</a:t>
            </a:r>
            <a:r>
              <a:rPr lang="fa-IR" sz="3000" b="1" dirty="0">
                <a:cs typeface="B Nazanin" panose="00000400000000000000" pitchFamily="2" charset="-78"/>
                <a:hlinkClick r:id="rId8" action="ppaction://hlinksldjump"/>
              </a:rPr>
              <a:t> </a:t>
            </a:r>
            <a:r>
              <a:rPr lang="fa-IR" sz="3000" b="1" dirty="0" err="1">
                <a:cs typeface="B Nazanin" panose="00000400000000000000" pitchFamily="2" charset="-78"/>
                <a:hlinkClick r:id="rId8" action="ppaction://hlinksldjump"/>
              </a:rPr>
              <a:t>محتواى</a:t>
            </a:r>
            <a:r>
              <a:rPr lang="fa-IR" sz="3000" b="1" dirty="0">
                <a:cs typeface="B Nazanin" panose="00000400000000000000" pitchFamily="2" charset="-78"/>
                <a:hlinkClick r:id="rId8" action="ppaction://hlinksldjump"/>
              </a:rPr>
              <a:t> سوره حمد</a:t>
            </a:r>
            <a:endParaRPr lang="fa-IR" sz="3000" b="1" dirty="0" smtClean="0">
              <a:cs typeface="B Nazanin" panose="00000400000000000000" pitchFamily="2" charset="-78"/>
            </a:endParaRPr>
          </a:p>
          <a:p>
            <a:pPr algn="r"/>
            <a:r>
              <a:rPr lang="fa-IR" sz="3000" b="1" dirty="0" smtClean="0">
                <a:cs typeface="B Nazanin" panose="00000400000000000000" pitchFamily="2" charset="-78"/>
                <a:hlinkClick r:id="rId9" action="ppaction://hlinksldjump"/>
              </a:rPr>
              <a:t>7-</a:t>
            </a:r>
            <a:r>
              <a:rPr lang="fa-IR" sz="3000" b="1" dirty="0">
                <a:cs typeface="B Nazanin" panose="00000400000000000000" pitchFamily="2" charset="-78"/>
                <a:hlinkClick r:id="rId9" action="ppaction://hlinksldjump"/>
              </a:rPr>
              <a:t> در </a:t>
            </a:r>
            <a:r>
              <a:rPr lang="fa-IR" sz="3000" b="1" dirty="0" err="1">
                <a:cs typeface="B Nazanin" panose="00000400000000000000" pitchFamily="2" charset="-78"/>
                <a:hlinkClick r:id="rId9" action="ppaction://hlinksldjump"/>
              </a:rPr>
              <a:t>فضيلت</a:t>
            </a:r>
            <a:r>
              <a:rPr lang="fa-IR" sz="3000" b="1" dirty="0">
                <a:cs typeface="B Nazanin" panose="00000400000000000000" pitchFamily="2" charset="-78"/>
                <a:hlinkClick r:id="rId9" action="ppaction://hlinksldjump"/>
              </a:rPr>
              <a:t> </a:t>
            </a:r>
            <a:r>
              <a:rPr lang="fa-IR" sz="3000" b="1" dirty="0" err="1">
                <a:cs typeface="B Nazanin" panose="00000400000000000000" pitchFamily="2" charset="-78"/>
                <a:hlinkClick r:id="rId9" action="ppaction://hlinksldjump"/>
              </a:rPr>
              <a:t>اين</a:t>
            </a:r>
            <a:r>
              <a:rPr lang="fa-IR" sz="3000" b="1" dirty="0">
                <a:cs typeface="B Nazanin" panose="00000400000000000000" pitchFamily="2" charset="-78"/>
                <a:hlinkClick r:id="rId9" action="ppaction://hlinksldjump"/>
              </a:rPr>
              <a:t> </a:t>
            </a:r>
            <a:r>
              <a:rPr lang="fa-IR" sz="3000" b="1" dirty="0" smtClean="0">
                <a:cs typeface="B Nazanin" panose="00000400000000000000" pitchFamily="2" charset="-78"/>
                <a:hlinkClick r:id="rId9" action="ppaction://hlinksldjump"/>
              </a:rPr>
              <a:t>سوره</a:t>
            </a:r>
            <a:endParaRPr lang="fa-IR" sz="3000" b="1" dirty="0" smtClean="0">
              <a:cs typeface="B Nazanin" panose="00000400000000000000" pitchFamily="2" charset="-78"/>
            </a:endParaRPr>
          </a:p>
          <a:p>
            <a:pPr algn="r"/>
            <a:r>
              <a:rPr lang="fa-IR" b="1" dirty="0"/>
              <a:t/>
            </a:r>
            <a:br>
              <a:rPr lang="fa-IR" b="1" dirty="0"/>
            </a:br>
            <a:endParaRPr lang="fa-IR" b="1" dirty="0" smtClean="0"/>
          </a:p>
          <a:p>
            <a:pPr algn="r"/>
            <a:r>
              <a:rPr lang="fa-IR" b="1" dirty="0" smtClean="0"/>
              <a:t> </a:t>
            </a:r>
          </a:p>
          <a:p>
            <a:pPr algn="r"/>
            <a:endParaRPr lang="fa-IR" dirty="0"/>
          </a:p>
        </p:txBody>
      </p:sp>
      <p:pic>
        <p:nvPicPr>
          <p:cNvPr id="4" name="Picture 3">
            <a:hlinkClick r:id="rId10" action="ppaction://hlinksldjump"/>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0" y="4879041"/>
            <a:ext cx="1812759" cy="1978959"/>
          </a:xfrm>
          <a:prstGeom prst="rect">
            <a:avLst/>
          </a:prstGeom>
        </p:spPr>
      </p:pic>
    </p:spTree>
    <p:extLst>
      <p:ext uri="{BB962C8B-B14F-4D97-AF65-F5344CB8AC3E}">
        <p14:creationId xmlns:p14="http://schemas.microsoft.com/office/powerpoint/2010/main" val="372800555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ar-SA" dirty="0"/>
              <a:t>	</a:t>
            </a:r>
            <a:r>
              <a:rPr lang="en-US" dirty="0"/>
              <a:t/>
            </a:r>
            <a:br>
              <a:rPr lang="en-US" dirty="0"/>
            </a:br>
            <a:r>
              <a:rPr lang="ar-SA" sz="5300" b="1" dirty="0">
                <a:cs typeface="B Nazanin" panose="00000400000000000000" pitchFamily="2" charset="-78"/>
              </a:rPr>
              <a:t>الرحمن الرحيم </a:t>
            </a:r>
            <a:r>
              <a:rPr lang="ar-SA" dirty="0"/>
              <a:t>	</a:t>
            </a:r>
            <a:r>
              <a:rPr lang="en-US" dirty="0"/>
              <a:t/>
            </a:r>
            <a:br>
              <a:rPr lang="en-US" dirty="0"/>
            </a:br>
            <a:endParaRPr lang="fa-IR" dirty="0"/>
          </a:p>
        </p:txBody>
      </p:sp>
      <p:sp>
        <p:nvSpPr>
          <p:cNvPr id="3" name="Subtitle 2"/>
          <p:cNvSpPr>
            <a:spLocks noGrp="1"/>
          </p:cNvSpPr>
          <p:nvPr>
            <p:ph type="subTitle" idx="1"/>
          </p:nvPr>
        </p:nvSpPr>
        <p:spPr/>
        <p:txBody>
          <a:bodyPr/>
          <a:lstStyle/>
          <a:p>
            <a:r>
              <a:rPr lang="ar-SA" dirty="0">
                <a:cs typeface="B Nazanin" panose="00000400000000000000" pitchFamily="2" charset="-78"/>
              </a:rPr>
              <a:t>خـداونـدى كـه بـخـشنده و بخشايشگر است</a:t>
            </a:r>
            <a:endParaRPr lang="fa-IR" dirty="0">
              <a:cs typeface="B Nazanin" panose="00000400000000000000" pitchFamily="2" charset="-78"/>
            </a:endParaRPr>
          </a:p>
        </p:txBody>
      </p:sp>
      <p:pic>
        <p:nvPicPr>
          <p:cNvPr id="4" name="Picture 3">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879041"/>
            <a:ext cx="1812759" cy="1978959"/>
          </a:xfrm>
          <a:prstGeom prst="rect">
            <a:avLst/>
          </a:prstGeom>
        </p:spPr>
      </p:pic>
    </p:spTree>
    <p:extLst>
      <p:ext uri="{BB962C8B-B14F-4D97-AF65-F5344CB8AC3E}">
        <p14:creationId xmlns:p14="http://schemas.microsoft.com/office/powerpoint/2010/main" val="424529857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87115" y="1725111"/>
            <a:ext cx="9946105" cy="1655762"/>
          </a:xfrm>
        </p:spPr>
        <p:txBody>
          <a:bodyPr/>
          <a:lstStyle/>
          <a:p>
            <a:r>
              <a:rPr lang="ar-SA" dirty="0">
                <a:cs typeface="B Nazanin" panose="00000400000000000000" pitchFamily="2" charset="-78"/>
              </a:rPr>
              <a:t>«خـداونـدى كـه بـخـشنده و بخشايشگر است «و رحمت عام وخاصش همه را رسيده (الرحمن الرحيم ).</a:t>
            </a:r>
            <a:endParaRPr lang="en-US" dirty="0">
              <a:cs typeface="B Nazanin" panose="00000400000000000000" pitchFamily="2" charset="-78"/>
            </a:endParaRPr>
          </a:p>
          <a:p>
            <a:endParaRPr lang="fa-IR" dirty="0">
              <a:cs typeface="B Nazanin" panose="00000400000000000000" pitchFamily="2" charset="-78"/>
            </a:endParaRPr>
          </a:p>
        </p:txBody>
      </p:sp>
      <p:pic>
        <p:nvPicPr>
          <p:cNvPr id="4" name="Picture 3">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879041"/>
            <a:ext cx="1812759" cy="1978959"/>
          </a:xfrm>
          <a:prstGeom prst="rect">
            <a:avLst/>
          </a:prstGeom>
        </p:spPr>
      </p:pic>
    </p:spTree>
    <p:extLst>
      <p:ext uri="{BB962C8B-B14F-4D97-AF65-F5344CB8AC3E}">
        <p14:creationId xmlns:p14="http://schemas.microsoft.com/office/powerpoint/2010/main" val="257464789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59831" y="1468437"/>
            <a:ext cx="9657347" cy="2911057"/>
          </a:xfrm>
        </p:spPr>
        <p:txBody>
          <a:bodyPr>
            <a:normAutofit/>
          </a:bodyPr>
          <a:lstStyle/>
          <a:p>
            <a:pPr algn="just"/>
            <a:r>
              <a:rPr lang="ar-SA" dirty="0">
                <a:cs typeface="B Nazanin" panose="00000400000000000000" pitchFamily="2" charset="-78"/>
              </a:rPr>
              <a:t>مـعـنـى «رحـمـن » و «رحـيم » و همچنين تفاوت ميان اين دو كلمه را در تفسير«بسم اللّه » خوانديم نكته اى كه بايد اضافه كنيم اين است كه اين دو صفت درنمازهاى روزانه ما حداقل  30  بار تـكـرار مـى شـونـد (در هريك از دو ركعت اول نمازدوازده بار) و به اين ترتيب  60  مرتبه خدا را به صـفـت رحمتش مى ستائيم و اين درسى است براى همه انسانها كه خود را در زندگى بيش از هر چيز به اين اخلاق الهى متخلق كنند.</a:t>
            </a:r>
            <a:endParaRPr lang="en-US" dirty="0">
              <a:cs typeface="B Nazanin" panose="00000400000000000000" pitchFamily="2" charset="-78"/>
            </a:endParaRPr>
          </a:p>
          <a:p>
            <a:pPr algn="just"/>
            <a:endParaRPr lang="fa-IR" dirty="0">
              <a:cs typeface="B Nazanin" panose="00000400000000000000" pitchFamily="2" charset="-78"/>
            </a:endParaRPr>
          </a:p>
        </p:txBody>
      </p:sp>
      <p:pic>
        <p:nvPicPr>
          <p:cNvPr id="4" name="Picture 3">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879041"/>
            <a:ext cx="1812759" cy="1978959"/>
          </a:xfrm>
          <a:prstGeom prst="rect">
            <a:avLst/>
          </a:prstGeom>
        </p:spPr>
      </p:pic>
    </p:spTree>
    <p:extLst>
      <p:ext uri="{BB962C8B-B14F-4D97-AF65-F5344CB8AC3E}">
        <p14:creationId xmlns:p14="http://schemas.microsoft.com/office/powerpoint/2010/main" val="127322425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98358" y="1548648"/>
            <a:ext cx="10266947" cy="4082131"/>
          </a:xfrm>
        </p:spPr>
        <p:txBody>
          <a:bodyPr>
            <a:normAutofit/>
          </a:bodyPr>
          <a:lstStyle/>
          <a:p>
            <a:pPr algn="just"/>
            <a:r>
              <a:rPr lang="ar-SA" dirty="0">
                <a:cs typeface="B Nazanin" panose="00000400000000000000" pitchFamily="2" charset="-78"/>
              </a:rPr>
              <a:t>بـه عـلاوه اشـاره اى اسـت بـه اين واقعيت كه اگر ما خود را عبد و بنده خدامى دانيم مبادا رفتار مالكان بى رحم نسبت به بردگانشان در نظرها تداعى شود</a:t>
            </a:r>
            <a:r>
              <a:rPr lang="ar-SA" dirty="0" smtClean="0">
                <a:cs typeface="B Nazanin" panose="00000400000000000000" pitchFamily="2" charset="-78"/>
              </a:rPr>
              <a:t>.</a:t>
            </a:r>
            <a:endParaRPr lang="fa-IR" dirty="0" smtClean="0">
              <a:cs typeface="B Nazanin" panose="00000400000000000000" pitchFamily="2" charset="-78"/>
            </a:endParaRPr>
          </a:p>
          <a:p>
            <a:pPr algn="just"/>
            <a:endParaRPr lang="en-US" dirty="0">
              <a:cs typeface="B Nazanin" panose="00000400000000000000" pitchFamily="2" charset="-78"/>
            </a:endParaRPr>
          </a:p>
          <a:p>
            <a:pPr algn="just"/>
            <a:r>
              <a:rPr lang="ar-SA" dirty="0">
                <a:cs typeface="B Nazanin" panose="00000400000000000000" pitchFamily="2" charset="-78"/>
              </a:rPr>
              <a:t>نـكـتـه ديـگـر اينكه «رحمان و رحيم » بعد از «رب العالمين » اشاره به اين است كه ما در عين قدرت نسبت به بندگان خويش , با مهربانى و لطف رفتار مى كنيم .</a:t>
            </a:r>
            <a:endParaRPr lang="en-US" dirty="0">
              <a:cs typeface="B Nazanin" panose="00000400000000000000" pitchFamily="2" charset="-78"/>
            </a:endParaRPr>
          </a:p>
          <a:p>
            <a:pPr algn="just"/>
            <a:endParaRPr lang="fa-IR" dirty="0">
              <a:cs typeface="B Nazanin" panose="00000400000000000000" pitchFamily="2" charset="-78"/>
            </a:endParaRPr>
          </a:p>
        </p:txBody>
      </p:sp>
      <p:pic>
        <p:nvPicPr>
          <p:cNvPr id="4" name="Picture 3">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879041"/>
            <a:ext cx="1812759" cy="1978959"/>
          </a:xfrm>
          <a:prstGeom prst="rect">
            <a:avLst/>
          </a:prstGeom>
        </p:spPr>
      </p:pic>
    </p:spTree>
    <p:extLst>
      <p:ext uri="{BB962C8B-B14F-4D97-AF65-F5344CB8AC3E}">
        <p14:creationId xmlns:p14="http://schemas.microsoft.com/office/powerpoint/2010/main" val="43708829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95664" y="448595"/>
            <a:ext cx="9144000" cy="2387600"/>
          </a:xfrm>
        </p:spPr>
        <p:txBody>
          <a:bodyPr>
            <a:normAutofit/>
          </a:bodyPr>
          <a:lstStyle/>
          <a:p>
            <a:r>
              <a:rPr lang="ar-SA" sz="4400" b="1" dirty="0">
                <a:cs typeface="B Nazanin" panose="00000400000000000000" pitchFamily="2" charset="-78"/>
              </a:rPr>
              <a:t>	</a:t>
            </a:r>
            <a:r>
              <a:rPr lang="en-US" sz="4400" b="1" dirty="0">
                <a:cs typeface="B Nazanin" panose="00000400000000000000" pitchFamily="2" charset="-78"/>
              </a:rPr>
              <a:t/>
            </a:r>
            <a:br>
              <a:rPr lang="en-US" sz="4400" b="1" dirty="0">
                <a:cs typeface="B Nazanin" panose="00000400000000000000" pitchFamily="2" charset="-78"/>
              </a:rPr>
            </a:br>
            <a:r>
              <a:rPr lang="ar-SA" sz="4400" b="1" dirty="0">
                <a:cs typeface="B Nazanin" panose="00000400000000000000" pitchFamily="2" charset="-78"/>
              </a:rPr>
              <a:t>مالك يوم الدين 	</a:t>
            </a:r>
            <a:r>
              <a:rPr lang="en-US" sz="4400" b="1" dirty="0">
                <a:cs typeface="B Nazanin" panose="00000400000000000000" pitchFamily="2" charset="-78"/>
              </a:rPr>
              <a:t/>
            </a:r>
            <a:br>
              <a:rPr lang="en-US" sz="4400" b="1" dirty="0">
                <a:cs typeface="B Nazanin" panose="00000400000000000000" pitchFamily="2" charset="-78"/>
              </a:rPr>
            </a:br>
            <a:endParaRPr lang="fa-IR" sz="4400" b="1" dirty="0">
              <a:cs typeface="B Nazanin" panose="00000400000000000000" pitchFamily="2" charset="-78"/>
            </a:endParaRPr>
          </a:p>
        </p:txBody>
      </p:sp>
      <p:sp>
        <p:nvSpPr>
          <p:cNvPr id="3" name="Subtitle 2"/>
          <p:cNvSpPr>
            <a:spLocks noGrp="1"/>
          </p:cNvSpPr>
          <p:nvPr>
            <p:ph type="subTitle" idx="1"/>
          </p:nvPr>
        </p:nvSpPr>
        <p:spPr>
          <a:xfrm>
            <a:off x="1732547" y="3024522"/>
            <a:ext cx="9144000" cy="1655762"/>
          </a:xfrm>
        </p:spPr>
        <p:txBody>
          <a:bodyPr>
            <a:normAutofit/>
          </a:bodyPr>
          <a:lstStyle/>
          <a:p>
            <a:r>
              <a:rPr lang="ar-SA" sz="3200" dirty="0">
                <a:cs typeface="B Nazanin" panose="00000400000000000000" pitchFamily="2" charset="-78"/>
              </a:rPr>
              <a:t>خداوندى كه مالك روز جزاست</a:t>
            </a:r>
            <a:endParaRPr lang="fa-IR" sz="3200" dirty="0">
              <a:cs typeface="B Nazanin" panose="00000400000000000000" pitchFamily="2" charset="-78"/>
            </a:endParaRPr>
          </a:p>
        </p:txBody>
      </p:sp>
      <p:pic>
        <p:nvPicPr>
          <p:cNvPr id="4" name="Picture 3">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879041"/>
            <a:ext cx="1812759" cy="1978959"/>
          </a:xfrm>
          <a:prstGeom prst="rect">
            <a:avLst/>
          </a:prstGeom>
        </p:spPr>
      </p:pic>
    </p:spTree>
    <p:extLst>
      <p:ext uri="{BB962C8B-B14F-4D97-AF65-F5344CB8AC3E}">
        <p14:creationId xmlns:p14="http://schemas.microsoft.com/office/powerpoint/2010/main" val="270918796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31494" y="385010"/>
            <a:ext cx="9144000" cy="1761374"/>
          </a:xfrm>
        </p:spPr>
        <p:txBody>
          <a:bodyPr>
            <a:normAutofit/>
          </a:bodyPr>
          <a:lstStyle/>
          <a:p>
            <a:r>
              <a:rPr lang="ar-SA" sz="3600" b="1" dirty="0"/>
              <a:t>دومين اصل مهم اسلام .</a:t>
            </a:r>
            <a:r>
              <a:rPr lang="en-US" sz="3600" b="1" dirty="0"/>
              <a:t/>
            </a:r>
            <a:br>
              <a:rPr lang="en-US" sz="3600" b="1" dirty="0"/>
            </a:br>
            <a:endParaRPr lang="fa-IR" sz="3600" b="1" dirty="0"/>
          </a:p>
        </p:txBody>
      </p:sp>
      <p:sp>
        <p:nvSpPr>
          <p:cNvPr id="3" name="Subtitle 2"/>
          <p:cNvSpPr>
            <a:spLocks noGrp="1"/>
          </p:cNvSpPr>
          <p:nvPr>
            <p:ph type="subTitle" idx="1"/>
          </p:nvPr>
        </p:nvSpPr>
        <p:spPr>
          <a:xfrm>
            <a:off x="529389" y="2146383"/>
            <a:ext cx="11117179" cy="4077954"/>
          </a:xfrm>
        </p:spPr>
        <p:txBody>
          <a:bodyPr>
            <a:normAutofit/>
          </a:bodyPr>
          <a:lstStyle/>
          <a:p>
            <a:pPr algn="just"/>
            <a:r>
              <a:rPr lang="ar-SA" dirty="0">
                <a:cs typeface="B Nazanin" panose="00000400000000000000" pitchFamily="2" charset="-78"/>
              </a:rPr>
              <a:t>يعنى قيامت و رستاخيز: «خداوندى كه مالك روز جزاست » (مالك يوم الدين ) </a:t>
            </a:r>
            <a:r>
              <a:rPr lang="ar-SA" dirty="0" smtClean="0">
                <a:cs typeface="B Nazanin" panose="00000400000000000000" pitchFamily="2" charset="-78"/>
              </a:rPr>
              <a:t>.</a:t>
            </a:r>
            <a:endParaRPr lang="fa-IR" dirty="0">
              <a:cs typeface="B Nazanin" panose="00000400000000000000" pitchFamily="2" charset="-78"/>
            </a:endParaRPr>
          </a:p>
          <a:p>
            <a:pPr algn="just"/>
            <a:endParaRPr lang="en-US" dirty="0">
              <a:cs typeface="B Nazanin" panose="00000400000000000000" pitchFamily="2" charset="-78"/>
            </a:endParaRPr>
          </a:p>
          <a:p>
            <a:pPr algn="just"/>
            <a:r>
              <a:rPr lang="ar-SA" dirty="0">
                <a:cs typeface="B Nazanin" panose="00000400000000000000" pitchFamily="2" charset="-78"/>
              </a:rPr>
              <a:t>در ايـنجا تعبير به «مالكيت خداوند» شده است , كه نهايت سيطره و نفوذ او رابر همه چيز و همه كـس در آن روز مـشخص مى كند, روزى كه همه انسانها در آن دادگاه بزرگ براى حساب حاضر مـى شـوند و در برابر مالك حقيقى خود قرارمى گيرند, تمام گفته ها و كارها و حتى انديشه هاى خود را حاضر مى بينند, هيچ چيزحتى به اندازه سرسوزنى نابود نشده و به دست فراموشى نيفتاده اسـت , و اكـنون اين انسان است كه بايد بار همه مسئوليتهاى اعمال خود را بردوش كشد! حتى در آنجاكه بنيانگزار سنت و برنامه اى است , باز بايد سهم خويش را از مسئوليت بپذيرد!.</a:t>
            </a:r>
            <a:endParaRPr lang="en-US" dirty="0">
              <a:cs typeface="B Nazanin" panose="00000400000000000000" pitchFamily="2" charset="-78"/>
            </a:endParaRPr>
          </a:p>
          <a:p>
            <a:pPr algn="just"/>
            <a:endParaRPr lang="fa-IR" dirty="0">
              <a:cs typeface="B Nazanin" panose="00000400000000000000" pitchFamily="2" charset="-78"/>
            </a:endParaRPr>
          </a:p>
        </p:txBody>
      </p:sp>
      <p:pic>
        <p:nvPicPr>
          <p:cNvPr id="4" name="Picture 3">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879041"/>
            <a:ext cx="1812759" cy="1978959"/>
          </a:xfrm>
          <a:prstGeom prst="rect">
            <a:avLst/>
          </a:prstGeom>
        </p:spPr>
      </p:pic>
    </p:spTree>
    <p:extLst>
      <p:ext uri="{BB962C8B-B14F-4D97-AF65-F5344CB8AC3E}">
        <p14:creationId xmlns:p14="http://schemas.microsoft.com/office/powerpoint/2010/main" val="389160188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05853" y="1812758"/>
            <a:ext cx="10844463" cy="3445042"/>
          </a:xfrm>
        </p:spPr>
        <p:txBody>
          <a:bodyPr/>
          <a:lstStyle/>
          <a:p>
            <a:pPr algn="just"/>
            <a:r>
              <a:rPr lang="ar-SA" dirty="0"/>
              <a:t>بـدون شك مالكيت خداوند نسبت به جهان هستى مالكيت حقيقى است نه مالكيت اعتبارى نظير مالكيت ما نسبت به آنچه در اين جهان ملك ما است </a:t>
            </a:r>
            <a:r>
              <a:rPr lang="ar-SA" dirty="0" smtClean="0"/>
              <a:t>.</a:t>
            </a:r>
            <a:endParaRPr lang="fa-IR" dirty="0" smtClean="0"/>
          </a:p>
          <a:p>
            <a:pPr algn="just"/>
            <a:endParaRPr lang="en-US" dirty="0"/>
          </a:p>
          <a:p>
            <a:pPr algn="just"/>
            <a:r>
              <a:rPr lang="ar-SA" dirty="0"/>
              <a:t>و بـه تعبير ديگر اين مالكيت نتيجه خالقيت و ربوبيت است , آنكس كه موجودات را آفريده و لحظه به لحظه فيض وجود هستى به آنها مى بخشد, مالك حقيقى موجودات است .</a:t>
            </a:r>
            <a:endParaRPr lang="fa-IR" dirty="0"/>
          </a:p>
        </p:txBody>
      </p:sp>
      <p:pic>
        <p:nvPicPr>
          <p:cNvPr id="4" name="Picture 3">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879041"/>
            <a:ext cx="1812759" cy="1978959"/>
          </a:xfrm>
          <a:prstGeom prst="rect">
            <a:avLst/>
          </a:prstGeom>
        </p:spPr>
      </p:pic>
    </p:spTree>
    <p:extLst>
      <p:ext uri="{BB962C8B-B14F-4D97-AF65-F5344CB8AC3E}">
        <p14:creationId xmlns:p14="http://schemas.microsoft.com/office/powerpoint/2010/main" val="209730238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31494" y="159837"/>
            <a:ext cx="9144000" cy="2070016"/>
          </a:xfrm>
        </p:spPr>
        <p:txBody>
          <a:bodyPr>
            <a:normAutofit/>
          </a:bodyPr>
          <a:lstStyle/>
          <a:p>
            <a:r>
              <a:rPr lang="ar-SA" b="1" dirty="0">
                <a:cs typeface="B Nazanin" panose="00000400000000000000" pitchFamily="2" charset="-78"/>
              </a:rPr>
              <a:t>و در پاسخ اين سؤال </a:t>
            </a:r>
            <a:r>
              <a:rPr lang="en-US" b="1" dirty="0">
                <a:cs typeface="B Nazanin" panose="00000400000000000000" pitchFamily="2" charset="-78"/>
              </a:rPr>
              <a:t/>
            </a:r>
            <a:br>
              <a:rPr lang="en-US" b="1" dirty="0">
                <a:cs typeface="B Nazanin" panose="00000400000000000000" pitchFamily="2" charset="-78"/>
              </a:rPr>
            </a:br>
            <a:endParaRPr lang="fa-IR" b="1" dirty="0">
              <a:cs typeface="B Nazanin" panose="00000400000000000000" pitchFamily="2" charset="-78"/>
            </a:endParaRPr>
          </a:p>
        </p:txBody>
      </p:sp>
      <p:sp>
        <p:nvSpPr>
          <p:cNvPr id="3" name="Subtitle 2"/>
          <p:cNvSpPr>
            <a:spLocks noGrp="1"/>
          </p:cNvSpPr>
          <p:nvPr>
            <p:ph type="subTitle" idx="1"/>
          </p:nvPr>
        </p:nvSpPr>
        <p:spPr>
          <a:xfrm>
            <a:off x="834190" y="1925053"/>
            <a:ext cx="10716126" cy="3994484"/>
          </a:xfrm>
        </p:spPr>
        <p:txBody>
          <a:bodyPr>
            <a:normAutofit/>
          </a:bodyPr>
          <a:lstStyle/>
          <a:p>
            <a:pPr algn="just"/>
            <a:r>
              <a:rPr lang="ar-SA" dirty="0">
                <a:cs typeface="B Nazanin" panose="00000400000000000000" pitchFamily="2" charset="-78"/>
              </a:rPr>
              <a:t>كـه مـگر خداوند مالك تمام اين جهان نيست كه ما از او تعبير به «مالك روزجزا» مى كنيم ؟ بايد بـگـوئيم : مالكيت خداوند گرچه شامل «هردو جهان » مى باشد,اما بروز و ظهور اين مالكيت در قيامت بيشتر است , چرا كه در آن روز همه پيوندهاى مادى و مالكيتهاى اعتبارى بريده مى شود, و هيچ كس در آنجا چيزى از خود ندارد,حتى اگر شفاعتى صورت گيرد باز به فرمان خداست </a:t>
            </a:r>
            <a:r>
              <a:rPr lang="ar-SA" dirty="0" smtClean="0">
                <a:cs typeface="B Nazanin" panose="00000400000000000000" pitchFamily="2" charset="-78"/>
              </a:rPr>
              <a:t>.</a:t>
            </a:r>
            <a:endParaRPr lang="en-US" dirty="0" smtClean="0">
              <a:cs typeface="B Nazanin" panose="00000400000000000000" pitchFamily="2" charset="-78"/>
            </a:endParaRPr>
          </a:p>
          <a:p>
            <a:pPr algn="just"/>
            <a:endParaRPr lang="en-US" dirty="0">
              <a:cs typeface="B Nazanin" panose="00000400000000000000" pitchFamily="2" charset="-78"/>
            </a:endParaRPr>
          </a:p>
          <a:p>
            <a:pPr algn="just"/>
            <a:r>
              <a:rPr lang="ar-SA" dirty="0">
                <a:cs typeface="B Nazanin" panose="00000400000000000000" pitchFamily="2" charset="-78"/>
              </a:rPr>
              <a:t>اعـتـقـاد بـه روز رسـتـاخـيز, اثر فوق العاده نيرومندى در كنترل انسان در برابراعمال نادرست و ناشايست دارد و يكى از علل جلوگيرى كردن نماز از فحشا ومنكرات همين است كه نماز انسان را هم به ياد مبدئى مى اندازد كه از همه كار او باخبر است و هم بياد دادگاه بزرگ عدل خدا.</a:t>
            </a:r>
            <a:endParaRPr lang="en-US" dirty="0">
              <a:cs typeface="B Nazanin" panose="00000400000000000000" pitchFamily="2" charset="-78"/>
            </a:endParaRPr>
          </a:p>
          <a:p>
            <a:pPr algn="just"/>
            <a:endParaRPr lang="fa-IR" dirty="0">
              <a:cs typeface="B Nazanin" panose="00000400000000000000" pitchFamily="2" charset="-78"/>
            </a:endParaRPr>
          </a:p>
        </p:txBody>
      </p:sp>
      <p:pic>
        <p:nvPicPr>
          <p:cNvPr id="4" name="Picture 3">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879041"/>
            <a:ext cx="1812759" cy="1978959"/>
          </a:xfrm>
          <a:prstGeom prst="rect">
            <a:avLst/>
          </a:prstGeom>
        </p:spPr>
      </p:pic>
    </p:spTree>
    <p:extLst>
      <p:ext uri="{BB962C8B-B14F-4D97-AF65-F5344CB8AC3E}">
        <p14:creationId xmlns:p14="http://schemas.microsoft.com/office/powerpoint/2010/main" val="59348486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30442" y="882316"/>
            <a:ext cx="10507579" cy="4375484"/>
          </a:xfrm>
        </p:spPr>
        <p:txBody>
          <a:bodyPr>
            <a:normAutofit/>
          </a:bodyPr>
          <a:lstStyle/>
          <a:p>
            <a:pPr algn="just"/>
            <a:r>
              <a:rPr lang="ar-SA" dirty="0">
                <a:cs typeface="B Nazanin" panose="00000400000000000000" pitchFamily="2" charset="-78"/>
              </a:rPr>
              <a:t>در حديثى از امام سجاد(ع ) مى خوانيم : هنگامى كه به آيه «مالك يوم الدين »مى رسيد, آنقدر آن را تكرار مى كرد كه نزديك بود روح از بدنش پرواز كند</a:t>
            </a:r>
            <a:r>
              <a:rPr lang="ar-SA" dirty="0" smtClean="0">
                <a:cs typeface="B Nazanin" panose="00000400000000000000" pitchFamily="2" charset="-78"/>
              </a:rPr>
              <a:t>.</a:t>
            </a:r>
            <a:endParaRPr lang="fa-IR" dirty="0" smtClean="0">
              <a:cs typeface="B Nazanin" panose="00000400000000000000" pitchFamily="2" charset="-78"/>
            </a:endParaRPr>
          </a:p>
          <a:p>
            <a:pPr algn="just"/>
            <a:endParaRPr lang="en-US" dirty="0">
              <a:cs typeface="B Nazanin" panose="00000400000000000000" pitchFamily="2" charset="-78"/>
            </a:endParaRPr>
          </a:p>
          <a:p>
            <a:pPr algn="just"/>
            <a:r>
              <a:rPr lang="ar-SA" dirty="0">
                <a:cs typeface="B Nazanin" panose="00000400000000000000" pitchFamily="2" charset="-78"/>
              </a:rPr>
              <a:t>اما كلمه «يوم الدين » : در قرآن در تمام موارد به معنى قيامت آمده است , واينكه چرا آن روز, روز دين معرفى شده ؟ به خاطر اين است كه آن روز روز جزا است و «دين » در لغت به معنى «جزا» مى باشد, و روشنترين برنامه اى كه در قيامت اجرامى شود همين برنامه جزا و كيفر و پاداش است .</a:t>
            </a:r>
            <a:endParaRPr lang="en-US" dirty="0">
              <a:cs typeface="B Nazanin" panose="00000400000000000000" pitchFamily="2" charset="-78"/>
            </a:endParaRPr>
          </a:p>
          <a:p>
            <a:pPr algn="just"/>
            <a:endParaRPr lang="fa-IR" dirty="0">
              <a:cs typeface="B Nazanin" panose="00000400000000000000" pitchFamily="2" charset="-78"/>
            </a:endParaRPr>
          </a:p>
        </p:txBody>
      </p:sp>
      <p:pic>
        <p:nvPicPr>
          <p:cNvPr id="4" name="Picture 3">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879041"/>
            <a:ext cx="1812759" cy="1978959"/>
          </a:xfrm>
          <a:prstGeom prst="rect">
            <a:avLst/>
          </a:prstGeom>
        </p:spPr>
      </p:pic>
    </p:spTree>
    <p:extLst>
      <p:ext uri="{BB962C8B-B14F-4D97-AF65-F5344CB8AC3E}">
        <p14:creationId xmlns:p14="http://schemas.microsoft.com/office/powerpoint/2010/main" val="16198304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510988"/>
            <a:ext cx="9144000" cy="1183622"/>
          </a:xfrm>
        </p:spPr>
        <p:txBody>
          <a:bodyPr>
            <a:noAutofit/>
          </a:bodyPr>
          <a:lstStyle/>
          <a:p>
            <a:r>
              <a:rPr lang="ar-SA" sz="4400" b="1" dirty="0">
                <a:cs typeface="B Nazanin" panose="00000400000000000000" pitchFamily="2" charset="-78"/>
              </a:rPr>
              <a:t>	</a:t>
            </a:r>
            <a:r>
              <a:rPr lang="en-US" sz="4400" b="1" dirty="0">
                <a:cs typeface="B Nazanin" panose="00000400000000000000" pitchFamily="2" charset="-78"/>
              </a:rPr>
              <a:t/>
            </a:r>
            <a:br>
              <a:rPr lang="en-US" sz="4400" b="1" dirty="0">
                <a:cs typeface="B Nazanin" panose="00000400000000000000" pitchFamily="2" charset="-78"/>
              </a:rPr>
            </a:br>
            <a:r>
              <a:rPr lang="ar-SA" sz="4400" b="1" dirty="0">
                <a:cs typeface="B Nazanin" panose="00000400000000000000" pitchFamily="2" charset="-78"/>
              </a:rPr>
              <a:t>اياك نعبد و اياك نستعين</a:t>
            </a:r>
            <a:endParaRPr lang="fa-IR" sz="4400" b="1" dirty="0">
              <a:cs typeface="B Nazanin" panose="00000400000000000000" pitchFamily="2" charset="-78"/>
            </a:endParaRPr>
          </a:p>
        </p:txBody>
      </p:sp>
      <p:sp>
        <p:nvSpPr>
          <p:cNvPr id="3" name="Subtitle 2"/>
          <p:cNvSpPr>
            <a:spLocks noGrp="1"/>
          </p:cNvSpPr>
          <p:nvPr>
            <p:ph type="subTitle" idx="1"/>
          </p:nvPr>
        </p:nvSpPr>
        <p:spPr>
          <a:xfrm>
            <a:off x="1524000" y="1990165"/>
            <a:ext cx="9144000" cy="3267635"/>
          </a:xfrm>
        </p:spPr>
        <p:txBody>
          <a:bodyPr>
            <a:normAutofit/>
          </a:bodyPr>
          <a:lstStyle/>
          <a:p>
            <a:r>
              <a:rPr lang="ar-SA" sz="2800" dirty="0">
                <a:cs typeface="B Nazanin" panose="00000400000000000000" pitchFamily="2" charset="-78"/>
              </a:rPr>
              <a:t>تنها تو رامى پرستم و تنها از تو يارى مى جويم</a:t>
            </a:r>
            <a:endParaRPr lang="fa-IR" sz="2800" dirty="0">
              <a:cs typeface="B Nazanin" panose="00000400000000000000" pitchFamily="2" charset="-78"/>
            </a:endParaRPr>
          </a:p>
        </p:txBody>
      </p:sp>
      <p:pic>
        <p:nvPicPr>
          <p:cNvPr id="4" name="Picture 3">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879041"/>
            <a:ext cx="1812759" cy="1978959"/>
          </a:xfrm>
          <a:prstGeom prst="rect">
            <a:avLst/>
          </a:prstGeom>
        </p:spPr>
      </p:pic>
    </p:spTree>
    <p:extLst>
      <p:ext uri="{BB962C8B-B14F-4D97-AF65-F5344CB8AC3E}">
        <p14:creationId xmlns:p14="http://schemas.microsoft.com/office/powerpoint/2010/main" val="34122395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60227" y="153372"/>
            <a:ext cx="9144000" cy="965744"/>
          </a:xfrm>
        </p:spPr>
        <p:txBody>
          <a:bodyPr>
            <a:normAutofit/>
          </a:bodyPr>
          <a:lstStyle/>
          <a:p>
            <a:r>
              <a:rPr lang="fa-IR" dirty="0" smtClean="0"/>
              <a:t>فصل دوم : تفسیر </a:t>
            </a:r>
            <a:r>
              <a:rPr lang="fa-IR" dirty="0"/>
              <a:t>سوره حمد</a:t>
            </a:r>
          </a:p>
        </p:txBody>
      </p:sp>
      <p:sp>
        <p:nvSpPr>
          <p:cNvPr id="3" name="Subtitle 2"/>
          <p:cNvSpPr>
            <a:spLocks noGrp="1"/>
          </p:cNvSpPr>
          <p:nvPr>
            <p:ph type="subTitle" idx="1"/>
          </p:nvPr>
        </p:nvSpPr>
        <p:spPr>
          <a:xfrm>
            <a:off x="1524000" y="1119116"/>
            <a:ext cx="9144000" cy="5322626"/>
          </a:xfrm>
        </p:spPr>
        <p:txBody>
          <a:bodyPr>
            <a:normAutofit/>
          </a:bodyPr>
          <a:lstStyle/>
          <a:p>
            <a:pPr algn="r"/>
            <a:r>
              <a:rPr lang="fa-IR" b="1" dirty="0" smtClean="0">
                <a:cs typeface="B Nazanin" panose="00000400000000000000" pitchFamily="2" charset="-78"/>
                <a:hlinkClick r:id="rId2" action="ppaction://hlinksldjump"/>
              </a:rPr>
              <a:t>1- </a:t>
            </a:r>
            <a:r>
              <a:rPr lang="ar-SA" b="1" dirty="0" smtClean="0">
                <a:cs typeface="B Nazanin" panose="00000400000000000000" pitchFamily="2" charset="-78"/>
                <a:hlinkClick r:id="rId2" action="ppaction://hlinksldjump"/>
              </a:rPr>
              <a:t>بِسْمِ </a:t>
            </a:r>
            <a:r>
              <a:rPr lang="ar-SA" b="1" dirty="0">
                <a:cs typeface="B Nazanin" panose="00000400000000000000" pitchFamily="2" charset="-78"/>
                <a:hlinkClick r:id="rId2" action="ppaction://hlinksldjump"/>
              </a:rPr>
              <a:t>اللَّهِ الرَّحْمَنِ الرَّحِيمِ ﴿۱﴾</a:t>
            </a:r>
            <a:endParaRPr lang="fa-IR" b="1" dirty="0">
              <a:cs typeface="B Nazanin" panose="00000400000000000000" pitchFamily="2" charset="-78"/>
            </a:endParaRPr>
          </a:p>
          <a:p>
            <a:pPr algn="r"/>
            <a:r>
              <a:rPr lang="fa-IR" b="1" dirty="0" smtClean="0">
                <a:cs typeface="B Nazanin" panose="00000400000000000000" pitchFamily="2" charset="-78"/>
                <a:hlinkClick r:id="rId3" action="ppaction://hlinksldjump"/>
              </a:rPr>
              <a:t>2- </a:t>
            </a:r>
            <a:r>
              <a:rPr lang="ar-SA" b="1" dirty="0" smtClean="0">
                <a:cs typeface="B Nazanin" panose="00000400000000000000" pitchFamily="2" charset="-78"/>
                <a:hlinkClick r:id="rId3" action="ppaction://hlinksldjump"/>
              </a:rPr>
              <a:t>الْحَمْدُ </a:t>
            </a:r>
            <a:r>
              <a:rPr lang="ar-SA" b="1" dirty="0">
                <a:cs typeface="B Nazanin" panose="00000400000000000000" pitchFamily="2" charset="-78"/>
                <a:hlinkClick r:id="rId3" action="ppaction://hlinksldjump"/>
              </a:rPr>
              <a:t>للّهِ رَبِّ الْعَالَمِينَ ﴿۲﴾</a:t>
            </a:r>
            <a:endParaRPr lang="fa-IR" b="1" dirty="0">
              <a:cs typeface="B Nazanin" panose="00000400000000000000" pitchFamily="2" charset="-78"/>
            </a:endParaRPr>
          </a:p>
          <a:p>
            <a:pPr algn="r"/>
            <a:r>
              <a:rPr lang="fa-IR" b="1" dirty="0" smtClean="0">
                <a:cs typeface="B Nazanin" panose="00000400000000000000" pitchFamily="2" charset="-78"/>
                <a:hlinkClick r:id="rId4" action="ppaction://hlinksldjump"/>
              </a:rPr>
              <a:t>3- </a:t>
            </a:r>
            <a:r>
              <a:rPr lang="ar-SA" b="1" dirty="0" smtClean="0">
                <a:cs typeface="B Nazanin" panose="00000400000000000000" pitchFamily="2" charset="-78"/>
                <a:hlinkClick r:id="rId4" action="ppaction://hlinksldjump"/>
              </a:rPr>
              <a:t>الرَّحْمنِ </a:t>
            </a:r>
            <a:r>
              <a:rPr lang="ar-SA" b="1" dirty="0">
                <a:cs typeface="B Nazanin" panose="00000400000000000000" pitchFamily="2" charset="-78"/>
                <a:hlinkClick r:id="rId4" action="ppaction://hlinksldjump"/>
              </a:rPr>
              <a:t>الرَّحِيمِ ﴿۳﴾</a:t>
            </a:r>
            <a:endParaRPr lang="fa-IR" b="1" dirty="0">
              <a:cs typeface="B Nazanin" panose="00000400000000000000" pitchFamily="2" charset="-78"/>
            </a:endParaRPr>
          </a:p>
          <a:p>
            <a:pPr algn="r"/>
            <a:r>
              <a:rPr lang="fa-IR" b="1" dirty="0" smtClean="0">
                <a:cs typeface="B Nazanin" panose="00000400000000000000" pitchFamily="2" charset="-78"/>
                <a:hlinkClick r:id="rId5" action="ppaction://hlinksldjump"/>
              </a:rPr>
              <a:t>4- </a:t>
            </a:r>
            <a:r>
              <a:rPr lang="ar-SA" b="1" dirty="0" smtClean="0">
                <a:cs typeface="B Nazanin" panose="00000400000000000000" pitchFamily="2" charset="-78"/>
                <a:hlinkClick r:id="rId5" action="ppaction://hlinksldjump"/>
              </a:rPr>
              <a:t>مَالِكِ </a:t>
            </a:r>
            <a:r>
              <a:rPr lang="ar-SA" b="1" dirty="0">
                <a:cs typeface="B Nazanin" panose="00000400000000000000" pitchFamily="2" charset="-78"/>
                <a:hlinkClick r:id="rId5" action="ppaction://hlinksldjump"/>
              </a:rPr>
              <a:t>يَوْمِ الدِّينِ ﴿۴﴾ </a:t>
            </a:r>
            <a:endParaRPr lang="fa-IR" b="1" dirty="0">
              <a:cs typeface="B Nazanin" panose="00000400000000000000" pitchFamily="2" charset="-78"/>
            </a:endParaRPr>
          </a:p>
          <a:p>
            <a:pPr algn="r"/>
            <a:r>
              <a:rPr lang="fa-IR" b="1" dirty="0" smtClean="0">
                <a:cs typeface="B Nazanin" panose="00000400000000000000" pitchFamily="2" charset="-78"/>
                <a:hlinkClick r:id="rId6" action="ppaction://hlinksldjump"/>
              </a:rPr>
              <a:t>5- ا</a:t>
            </a:r>
            <a:r>
              <a:rPr lang="ar-SA" b="1" dirty="0">
                <a:cs typeface="B Nazanin" panose="00000400000000000000" pitchFamily="2" charset="-78"/>
                <a:hlinkClick r:id="rId6" action="ppaction://hlinksldjump"/>
              </a:rPr>
              <a:t>يَّاكَ نَعْبُدُ وإِيَّاكَ نَسْتَعِينُ ﴿۵﴾ </a:t>
            </a:r>
            <a:endParaRPr lang="fa-IR" b="1" dirty="0">
              <a:cs typeface="B Nazanin" panose="00000400000000000000" pitchFamily="2" charset="-78"/>
            </a:endParaRPr>
          </a:p>
          <a:p>
            <a:pPr algn="r"/>
            <a:r>
              <a:rPr lang="fa-IR" b="1" dirty="0" smtClean="0">
                <a:cs typeface="B Nazanin" panose="00000400000000000000" pitchFamily="2" charset="-78"/>
                <a:hlinkClick r:id="rId7" action="ppaction://hlinksldjump"/>
              </a:rPr>
              <a:t>6- </a:t>
            </a:r>
            <a:r>
              <a:rPr lang="ar-SA" b="1" dirty="0" smtClean="0">
                <a:cs typeface="B Nazanin" panose="00000400000000000000" pitchFamily="2" charset="-78"/>
                <a:hlinkClick r:id="rId7" action="ppaction://hlinksldjump"/>
              </a:rPr>
              <a:t>اهدِنَا </a:t>
            </a:r>
            <a:r>
              <a:rPr lang="ar-SA" b="1" dirty="0">
                <a:cs typeface="B Nazanin" panose="00000400000000000000" pitchFamily="2" charset="-78"/>
                <a:hlinkClick r:id="rId7" action="ppaction://hlinksldjump"/>
              </a:rPr>
              <a:t>الصِّرَاطَ المُستَقِيمَ ﴿۶﴾ </a:t>
            </a:r>
            <a:endParaRPr lang="fa-IR" b="1" dirty="0">
              <a:cs typeface="B Nazanin" panose="00000400000000000000" pitchFamily="2" charset="-78"/>
            </a:endParaRPr>
          </a:p>
          <a:p>
            <a:pPr algn="r"/>
            <a:r>
              <a:rPr lang="fa-IR" b="1" dirty="0" smtClean="0">
                <a:cs typeface="B Nazanin" panose="00000400000000000000" pitchFamily="2" charset="-78"/>
                <a:hlinkClick r:id="rId8" action="ppaction://hlinksldjump"/>
              </a:rPr>
              <a:t>7- </a:t>
            </a:r>
            <a:r>
              <a:rPr lang="ar-SA" b="1" dirty="0" smtClean="0">
                <a:cs typeface="B Nazanin" panose="00000400000000000000" pitchFamily="2" charset="-78"/>
                <a:hlinkClick r:id="rId8" action="ppaction://hlinksldjump"/>
              </a:rPr>
              <a:t>صِرَاطَ </a:t>
            </a:r>
            <a:r>
              <a:rPr lang="ar-SA" b="1" dirty="0">
                <a:cs typeface="B Nazanin" panose="00000400000000000000" pitchFamily="2" charset="-78"/>
                <a:hlinkClick r:id="rId8" action="ppaction://hlinksldjump"/>
              </a:rPr>
              <a:t>الَّذِينَ أَنعَمتَ عَلَيهِمْ غَيرِ المَغضُوبِ عَلَيهِمْ وَلاَ الضَّالِّينَ ﴿۷</a:t>
            </a:r>
            <a:r>
              <a:rPr lang="ar-SA" b="1" dirty="0" smtClean="0">
                <a:cs typeface="B Nazanin" panose="00000400000000000000" pitchFamily="2" charset="-78"/>
                <a:hlinkClick r:id="rId8" action="ppaction://hlinksldjump"/>
              </a:rPr>
              <a:t>﴾</a:t>
            </a:r>
            <a:endParaRPr lang="fa-IR" b="1" dirty="0" smtClean="0">
              <a:cs typeface="B Nazanin" panose="00000400000000000000" pitchFamily="2" charset="-78"/>
            </a:endParaRPr>
          </a:p>
          <a:p>
            <a:pPr algn="r"/>
            <a:r>
              <a:rPr lang="fa-IR" b="1" dirty="0">
                <a:cs typeface="B Nazanin" panose="00000400000000000000" pitchFamily="2" charset="-78"/>
              </a:rPr>
              <a:t> </a:t>
            </a:r>
            <a:r>
              <a:rPr lang="fa-IR" b="1" dirty="0" smtClean="0">
                <a:cs typeface="B Nazanin" panose="00000400000000000000" pitchFamily="2" charset="-78"/>
              </a:rPr>
              <a:t> </a:t>
            </a:r>
            <a:r>
              <a:rPr lang="fa-IR" b="1" dirty="0" smtClean="0">
                <a:cs typeface="B Nazanin" panose="00000400000000000000" pitchFamily="2" charset="-78"/>
                <a:hlinkClick r:id="rId9" action="ppaction://hlinksldjump"/>
              </a:rPr>
              <a:t>7-1-</a:t>
            </a:r>
            <a:r>
              <a:rPr lang="ar-SA" dirty="0">
                <a:cs typeface="B Nazanin" panose="00000400000000000000" pitchFamily="2" charset="-78"/>
                <a:hlinkClick r:id="rId9" action="ppaction://hlinksldjump"/>
              </a:rPr>
              <a:t> </a:t>
            </a:r>
            <a:r>
              <a:rPr lang="ar-SA" dirty="0" smtClean="0">
                <a:cs typeface="B Nazanin" panose="00000400000000000000" pitchFamily="2" charset="-78"/>
                <a:hlinkClick r:id="rId9" action="ppaction://hlinksldjump"/>
              </a:rPr>
              <a:t>«</a:t>
            </a:r>
            <a:r>
              <a:rPr lang="ar-SA" b="1" dirty="0" smtClean="0">
                <a:cs typeface="B Nazanin" panose="00000400000000000000" pitchFamily="2" charset="-78"/>
                <a:hlinkClick r:id="rId8" action="ppaction://hlinksldjump"/>
              </a:rPr>
              <a:t>الَّذِينَ أَنعَمتَ عَلَيهِمْ </a:t>
            </a:r>
            <a:r>
              <a:rPr lang="ar-SA" dirty="0" smtClean="0">
                <a:cs typeface="B Nazanin" panose="00000400000000000000" pitchFamily="2" charset="-78"/>
                <a:hlinkClick r:id="rId9" action="ppaction://hlinksldjump"/>
              </a:rPr>
              <a:t>» </a:t>
            </a:r>
            <a:r>
              <a:rPr lang="ar-SA" dirty="0">
                <a:cs typeface="B Nazanin" panose="00000400000000000000" pitchFamily="2" charset="-78"/>
                <a:hlinkClick r:id="rId9" action="ppaction://hlinksldjump"/>
              </a:rPr>
              <a:t>كيانند</a:t>
            </a:r>
            <a:r>
              <a:rPr lang="ar-SA" dirty="0" smtClean="0">
                <a:cs typeface="B Nazanin" panose="00000400000000000000" pitchFamily="2" charset="-78"/>
                <a:hlinkClick r:id="rId9" action="ppaction://hlinksldjump"/>
              </a:rPr>
              <a:t>؟</a:t>
            </a:r>
            <a:endParaRPr lang="en-US" dirty="0" smtClean="0">
              <a:cs typeface="B Nazanin" panose="00000400000000000000" pitchFamily="2" charset="-78"/>
            </a:endParaRPr>
          </a:p>
          <a:p>
            <a:pPr algn="r"/>
            <a:r>
              <a:rPr lang="fa-IR" dirty="0" smtClean="0">
                <a:cs typeface="B Nazanin" panose="00000400000000000000" pitchFamily="2" charset="-78"/>
              </a:rPr>
              <a:t>  </a:t>
            </a:r>
            <a:r>
              <a:rPr lang="fa-IR" dirty="0" smtClean="0">
                <a:cs typeface="B Nazanin" panose="00000400000000000000" pitchFamily="2" charset="-78"/>
                <a:hlinkClick r:id="rId10" action="ppaction://hlinksldjump"/>
              </a:rPr>
              <a:t>7-2-</a:t>
            </a:r>
            <a:r>
              <a:rPr lang="ar-SA" dirty="0">
                <a:cs typeface="B Nazanin" panose="00000400000000000000" pitchFamily="2" charset="-78"/>
                <a:hlinkClick r:id="rId10" action="ppaction://hlinksldjump"/>
              </a:rPr>
              <a:t> </a:t>
            </a:r>
            <a:r>
              <a:rPr lang="ar-SA" dirty="0" smtClean="0">
                <a:cs typeface="B Nazanin" panose="00000400000000000000" pitchFamily="2" charset="-78"/>
                <a:hlinkClick r:id="rId10" action="ppaction://hlinksldjump"/>
              </a:rPr>
              <a:t>«</a:t>
            </a:r>
            <a:r>
              <a:rPr lang="ar-SA" b="1" dirty="0" smtClean="0">
                <a:cs typeface="B Nazanin" panose="00000400000000000000" pitchFamily="2" charset="-78"/>
                <a:hlinkClick r:id="rId8" action="ppaction://hlinksldjump"/>
              </a:rPr>
              <a:t>المَغضُوبِ عَلَيهِمْ </a:t>
            </a:r>
            <a:r>
              <a:rPr lang="ar-SA" dirty="0" smtClean="0">
                <a:cs typeface="B Nazanin" panose="00000400000000000000" pitchFamily="2" charset="-78"/>
                <a:hlinkClick r:id="rId10" action="ppaction://hlinksldjump"/>
              </a:rPr>
              <a:t>» </a:t>
            </a:r>
            <a:r>
              <a:rPr lang="ar-SA" dirty="0">
                <a:cs typeface="B Nazanin" panose="00000400000000000000" pitchFamily="2" charset="-78"/>
                <a:hlinkClick r:id="rId10" action="ppaction://hlinksldjump"/>
              </a:rPr>
              <a:t>و </a:t>
            </a:r>
            <a:r>
              <a:rPr lang="ar-SA" dirty="0" smtClean="0">
                <a:cs typeface="B Nazanin" panose="00000400000000000000" pitchFamily="2" charset="-78"/>
                <a:hlinkClick r:id="rId10" action="ppaction://hlinksldjump"/>
              </a:rPr>
              <a:t>«</a:t>
            </a:r>
            <a:r>
              <a:rPr lang="ar-SA" b="1" dirty="0" smtClean="0">
                <a:cs typeface="B Nazanin" panose="00000400000000000000" pitchFamily="2" charset="-78"/>
                <a:hlinkClick r:id="rId8" action="ppaction://hlinksldjump"/>
              </a:rPr>
              <a:t>الضَّالِّينَ </a:t>
            </a:r>
            <a:r>
              <a:rPr lang="ar-SA" dirty="0" smtClean="0">
                <a:cs typeface="B Nazanin" panose="00000400000000000000" pitchFamily="2" charset="-78"/>
                <a:hlinkClick r:id="rId10" action="ppaction://hlinksldjump"/>
              </a:rPr>
              <a:t> </a:t>
            </a:r>
            <a:r>
              <a:rPr lang="ar-SA" dirty="0">
                <a:cs typeface="B Nazanin" panose="00000400000000000000" pitchFamily="2" charset="-78"/>
                <a:hlinkClick r:id="rId10" action="ppaction://hlinksldjump"/>
              </a:rPr>
              <a:t>» كيانند؟ </a:t>
            </a:r>
            <a:endParaRPr lang="ar-SA" dirty="0">
              <a:cs typeface="B Nazanin" panose="00000400000000000000" pitchFamily="2" charset="-78"/>
            </a:endParaRPr>
          </a:p>
        </p:txBody>
      </p:sp>
      <p:pic>
        <p:nvPicPr>
          <p:cNvPr id="4" name="Picture 3">
            <a:hlinkClick r:id="rId11" action="ppaction://hlinksldjump"/>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0" y="4879041"/>
            <a:ext cx="1812759" cy="1978959"/>
          </a:xfrm>
          <a:prstGeom prst="rect">
            <a:avLst/>
          </a:prstGeom>
        </p:spPr>
      </p:pic>
    </p:spTree>
    <p:extLst>
      <p:ext uri="{BB962C8B-B14F-4D97-AF65-F5344CB8AC3E}">
        <p14:creationId xmlns:p14="http://schemas.microsoft.com/office/powerpoint/2010/main" val="2626257938"/>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77516" y="1812757"/>
            <a:ext cx="10764252" cy="2402305"/>
          </a:xfrm>
        </p:spPr>
        <p:txBody>
          <a:bodyPr>
            <a:normAutofit/>
          </a:bodyPr>
          <a:lstStyle/>
          <a:p>
            <a:pPr algn="just"/>
            <a:r>
              <a:rPr lang="ar-SA" dirty="0">
                <a:cs typeface="B Nazanin" panose="00000400000000000000" pitchFamily="2" charset="-78"/>
              </a:rPr>
              <a:t>انسان در پيشگاه خدا:. از اينجا گوئى «بنده » پروردگار خود را مخاطب ساخته نخست از عبوديت خويش در برابر او, و سـپس از امدادها و كمكهاى او سخن مى گويد: «تنها تو رامى پرستم و تنها از تو يارى مى جويم </a:t>
            </a:r>
            <a:r>
              <a:rPr lang="ar-SA" dirty="0" smtClean="0">
                <a:cs typeface="B Nazanin" panose="00000400000000000000" pitchFamily="2" charset="-78"/>
              </a:rPr>
              <a:t>»</a:t>
            </a:r>
            <a:endParaRPr lang="fa-IR" dirty="0" smtClean="0">
              <a:cs typeface="B Nazanin" panose="00000400000000000000" pitchFamily="2" charset="-78"/>
            </a:endParaRPr>
          </a:p>
          <a:p>
            <a:pPr algn="just"/>
            <a:r>
              <a:rPr lang="ar-SA" dirty="0" smtClean="0">
                <a:cs typeface="B Nazanin" panose="00000400000000000000" pitchFamily="2" charset="-78"/>
              </a:rPr>
              <a:t> </a:t>
            </a:r>
            <a:r>
              <a:rPr lang="ar-SA" dirty="0">
                <a:cs typeface="B Nazanin" panose="00000400000000000000" pitchFamily="2" charset="-78"/>
              </a:rPr>
              <a:t>(اياك نعبد و اياك نستعين ).</a:t>
            </a:r>
            <a:endParaRPr lang="en-US" dirty="0">
              <a:cs typeface="B Nazanin" panose="00000400000000000000" pitchFamily="2" charset="-78"/>
            </a:endParaRPr>
          </a:p>
          <a:p>
            <a:pPr algn="just"/>
            <a:endParaRPr lang="fa-IR" dirty="0">
              <a:cs typeface="B Nazanin" panose="00000400000000000000" pitchFamily="2" charset="-78"/>
            </a:endParaRPr>
          </a:p>
        </p:txBody>
      </p:sp>
      <p:pic>
        <p:nvPicPr>
          <p:cNvPr id="4" name="Picture 3">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879041"/>
            <a:ext cx="1812759" cy="1978959"/>
          </a:xfrm>
          <a:prstGeom prst="rect">
            <a:avLst/>
          </a:prstGeom>
        </p:spPr>
      </p:pic>
    </p:spTree>
    <p:extLst>
      <p:ext uri="{BB962C8B-B14F-4D97-AF65-F5344CB8AC3E}">
        <p14:creationId xmlns:p14="http://schemas.microsoft.com/office/powerpoint/2010/main" val="2571010344"/>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3768" y="939049"/>
            <a:ext cx="11101137" cy="3793372"/>
          </a:xfrm>
        </p:spPr>
        <p:txBody>
          <a:bodyPr>
            <a:normAutofit/>
          </a:bodyPr>
          <a:lstStyle/>
          <a:p>
            <a:pPr algn="just"/>
            <a:r>
              <a:rPr lang="ar-SA" dirty="0">
                <a:cs typeface="B Nazanin" panose="00000400000000000000" pitchFamily="2" charset="-78"/>
              </a:rPr>
              <a:t>در واقع آيات گذشته سخن از توحيد ذات و صفات مى گفت و در اينجاسخن از توحيد عبادت , و توحيد افعال است توحيد عبادت آن است كه هيچ كس وهيچ چيز را شايسته پرستش جز ذات خدا نـدانـيم تنها به فرمان او گردن نهيم , و ازبندگى و تسليم در برابر غير ذات او بپرهيزيم , توحيد افـعـال آن اسـت كه تنها مؤثرحقيقى را در عالم او بدانيم , نه اينكه دنبال سبب نرويم بلكه معتقد بـاشـيـم هـر سـبـبـى هر تاثيرى دارد به فرمان خداست اين تفكر و اعتقاد انسان را از همه كس و همه موجودات بريده و تنها به خدا پيوند مى دهد.</a:t>
            </a:r>
            <a:endParaRPr lang="fa-IR" dirty="0">
              <a:cs typeface="B Nazanin" panose="00000400000000000000" pitchFamily="2" charset="-78"/>
            </a:endParaRPr>
          </a:p>
        </p:txBody>
      </p:sp>
      <p:pic>
        <p:nvPicPr>
          <p:cNvPr id="4" name="Picture 3">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879041"/>
            <a:ext cx="1812759" cy="1978959"/>
          </a:xfrm>
          <a:prstGeom prst="rect">
            <a:avLst/>
          </a:prstGeom>
        </p:spPr>
      </p:pic>
    </p:spTree>
    <p:extLst>
      <p:ext uri="{BB962C8B-B14F-4D97-AF65-F5344CB8AC3E}">
        <p14:creationId xmlns:p14="http://schemas.microsoft.com/office/powerpoint/2010/main" val="3792349288"/>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83369" y="143795"/>
            <a:ext cx="9144000" cy="2387600"/>
          </a:xfrm>
        </p:spPr>
        <p:txBody>
          <a:bodyPr>
            <a:normAutofit/>
          </a:bodyPr>
          <a:lstStyle/>
          <a:p>
            <a:r>
              <a:rPr lang="ar-SA" sz="4400" b="1" dirty="0">
                <a:cs typeface="B Nazanin" panose="00000400000000000000" pitchFamily="2" charset="-78"/>
              </a:rPr>
              <a:t>	</a:t>
            </a:r>
            <a:r>
              <a:rPr lang="en-US" sz="4400" b="1" dirty="0">
                <a:cs typeface="B Nazanin" panose="00000400000000000000" pitchFamily="2" charset="-78"/>
              </a:rPr>
              <a:t/>
            </a:r>
            <a:br>
              <a:rPr lang="en-US" sz="4400" b="1" dirty="0">
                <a:cs typeface="B Nazanin" panose="00000400000000000000" pitchFamily="2" charset="-78"/>
              </a:rPr>
            </a:br>
            <a:r>
              <a:rPr lang="ar-SA" sz="4400" b="1" dirty="0">
                <a:cs typeface="B Nazanin" panose="00000400000000000000" pitchFamily="2" charset="-78"/>
              </a:rPr>
              <a:t>اهدنا الصراط المستقيم 	</a:t>
            </a:r>
            <a:r>
              <a:rPr lang="en-US" sz="4400" b="1" dirty="0">
                <a:cs typeface="B Nazanin" panose="00000400000000000000" pitchFamily="2" charset="-78"/>
              </a:rPr>
              <a:t/>
            </a:r>
            <a:br>
              <a:rPr lang="en-US" sz="4400" b="1" dirty="0">
                <a:cs typeface="B Nazanin" panose="00000400000000000000" pitchFamily="2" charset="-78"/>
              </a:rPr>
            </a:br>
            <a:endParaRPr lang="fa-IR" sz="4400" b="1" dirty="0">
              <a:cs typeface="B Nazanin" panose="00000400000000000000" pitchFamily="2" charset="-78"/>
            </a:endParaRPr>
          </a:p>
        </p:txBody>
      </p:sp>
      <p:sp>
        <p:nvSpPr>
          <p:cNvPr id="3" name="Subtitle 2"/>
          <p:cNvSpPr>
            <a:spLocks noGrp="1"/>
          </p:cNvSpPr>
          <p:nvPr>
            <p:ph type="subTitle" idx="1"/>
          </p:nvPr>
        </p:nvSpPr>
        <p:spPr>
          <a:xfrm>
            <a:off x="1572126" y="2531395"/>
            <a:ext cx="9144000" cy="1655762"/>
          </a:xfrm>
        </p:spPr>
        <p:txBody>
          <a:bodyPr>
            <a:normAutofit/>
          </a:bodyPr>
          <a:lstStyle/>
          <a:p>
            <a:r>
              <a:rPr lang="ar-SA" sz="2800" dirty="0">
                <a:cs typeface="B Nazanin" panose="00000400000000000000" pitchFamily="2" charset="-78"/>
              </a:rPr>
              <a:t>ما را به راه راست هدايت فرما</a:t>
            </a:r>
            <a:endParaRPr lang="fa-IR" sz="2800" dirty="0">
              <a:cs typeface="B Nazanin" panose="00000400000000000000" pitchFamily="2" charset="-78"/>
            </a:endParaRPr>
          </a:p>
        </p:txBody>
      </p:sp>
      <p:pic>
        <p:nvPicPr>
          <p:cNvPr id="4" name="Picture 3">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879041"/>
            <a:ext cx="1812759" cy="1978959"/>
          </a:xfrm>
          <a:prstGeom prst="rect">
            <a:avLst/>
          </a:prstGeom>
        </p:spPr>
      </p:pic>
    </p:spTree>
    <p:extLst>
      <p:ext uri="{BB962C8B-B14F-4D97-AF65-F5344CB8AC3E}">
        <p14:creationId xmlns:p14="http://schemas.microsoft.com/office/powerpoint/2010/main" val="2658152825"/>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98358" y="874880"/>
            <a:ext cx="10363200" cy="4034004"/>
          </a:xfrm>
        </p:spPr>
        <p:txBody>
          <a:bodyPr>
            <a:normAutofit/>
          </a:bodyPr>
          <a:lstStyle/>
          <a:p>
            <a:pPr algn="just"/>
            <a:r>
              <a:rPr lang="ar-SA" dirty="0">
                <a:cs typeface="B Nazanin" panose="00000400000000000000" pitchFamily="2" charset="-78"/>
              </a:rPr>
              <a:t>«ما را به راه راست هدايت فرما» (اهدنا الصراط المستقيم </a:t>
            </a:r>
            <a:r>
              <a:rPr lang="ar-SA" dirty="0" smtClean="0">
                <a:cs typeface="B Nazanin" panose="00000400000000000000" pitchFamily="2" charset="-78"/>
              </a:rPr>
              <a:t>).</a:t>
            </a:r>
            <a:endParaRPr lang="fa-IR" dirty="0" smtClean="0">
              <a:cs typeface="B Nazanin" panose="00000400000000000000" pitchFamily="2" charset="-78"/>
            </a:endParaRPr>
          </a:p>
          <a:p>
            <a:pPr algn="just"/>
            <a:endParaRPr lang="en-US" dirty="0">
              <a:cs typeface="B Nazanin" panose="00000400000000000000" pitchFamily="2" charset="-78"/>
            </a:endParaRPr>
          </a:p>
          <a:p>
            <a:pPr algn="just"/>
            <a:r>
              <a:rPr lang="ar-SA" dirty="0">
                <a:cs typeface="B Nazanin" panose="00000400000000000000" pitchFamily="2" charset="-78"/>
              </a:rPr>
              <a:t>پـس از اظـهـار تـسـلـيم در برابر پروردگار و وصول بر مرحله عبوديت و استمداداز ذات پاك او نخستين تقاضاى بنده اين است كه او را به راه راست , راه پاكى ونيكى , راه عدل و داد, و راه ايمان و عـمـل صـالـح هـدايت فرمايد, در اينجا اين </a:t>
            </a:r>
            <a:r>
              <a:rPr lang="ar-SA" dirty="0" smtClean="0">
                <a:cs typeface="B Nazanin" panose="00000400000000000000" pitchFamily="2" charset="-78"/>
              </a:rPr>
              <a:t>سؤال </a:t>
            </a:r>
            <a:r>
              <a:rPr lang="ar-SA" dirty="0">
                <a:cs typeface="B Nazanin" panose="00000400000000000000" pitchFamily="2" charset="-78"/>
              </a:rPr>
              <a:t>كه چرا ما همواره درخواست هدايت به صراط مستقيم از خدا مى كنيم مگر ماگمراهيم ! مطرح مى شود وانگهى اين سخن از پيامبر و امامان كه نمونه انسان كامل بودند چه معنى دارد؟!.</a:t>
            </a:r>
            <a:endParaRPr lang="en-US" dirty="0">
              <a:cs typeface="B Nazanin" panose="00000400000000000000" pitchFamily="2" charset="-78"/>
            </a:endParaRPr>
          </a:p>
          <a:p>
            <a:pPr algn="just"/>
            <a:endParaRPr lang="fa-IR" dirty="0">
              <a:cs typeface="B Nazanin" panose="00000400000000000000" pitchFamily="2" charset="-78"/>
            </a:endParaRPr>
          </a:p>
        </p:txBody>
      </p:sp>
      <p:pic>
        <p:nvPicPr>
          <p:cNvPr id="4" name="Picture 3">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879041"/>
            <a:ext cx="1812759" cy="1978959"/>
          </a:xfrm>
          <a:prstGeom prst="rect">
            <a:avLst/>
          </a:prstGeom>
        </p:spPr>
      </p:pic>
    </p:spTree>
    <p:extLst>
      <p:ext uri="{BB962C8B-B14F-4D97-AF65-F5344CB8AC3E}">
        <p14:creationId xmlns:p14="http://schemas.microsoft.com/office/powerpoint/2010/main" val="267163740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02105" y="714458"/>
            <a:ext cx="10876547" cy="4050047"/>
          </a:xfrm>
        </p:spPr>
        <p:txBody>
          <a:bodyPr>
            <a:normAutofit/>
          </a:bodyPr>
          <a:lstStyle/>
          <a:p>
            <a:pPr algn="just"/>
            <a:r>
              <a:rPr lang="ar-SA" dirty="0">
                <a:cs typeface="B Nazanin" panose="00000400000000000000" pitchFamily="2" charset="-78"/>
              </a:rPr>
              <a:t>در پـاسـخ مى گوئيم : </a:t>
            </a:r>
            <a:endParaRPr lang="fa-IR" dirty="0" smtClean="0">
              <a:cs typeface="B Nazanin" panose="00000400000000000000" pitchFamily="2" charset="-78"/>
            </a:endParaRPr>
          </a:p>
          <a:p>
            <a:pPr algn="just"/>
            <a:r>
              <a:rPr lang="ar-SA" dirty="0" smtClean="0">
                <a:cs typeface="B Nazanin" panose="00000400000000000000" pitchFamily="2" charset="-78"/>
              </a:rPr>
              <a:t>انسان </a:t>
            </a:r>
            <a:r>
              <a:rPr lang="ar-SA" dirty="0">
                <a:cs typeface="B Nazanin" panose="00000400000000000000" pitchFamily="2" charset="-78"/>
              </a:rPr>
              <a:t>در مسير هدايت هر لحظه بيم لغزش و انحراف درباره او مى رود, به هـمـيـن دلـيـل بـايـد خود را در اختيار پروردگار بگذارد و تقاضا كند كه او را بر راه راست ثابت نـگـهـدارد دوم اينكه , هدايت همان پيمودن طريق تكامل است كه انسان تدريجا مراحل نقصان را پـشـت سر بگذارد و به مراحل بالاتر برسدبنابراين جاى تعجب نيست كه حتى پيامبران و امامان از خـدا تقاضاى هدايت «صراط مستقيم » كنند, چه اينكه كمال مطلق تنها خدا است , و همه بدون استثنا درمسير تكاملند, چه مانعى دارد كه آنها نيز تقاضاى درجات بالاترى را از خدا بنمايند.</a:t>
            </a:r>
            <a:endParaRPr lang="en-US" dirty="0">
              <a:cs typeface="B Nazanin" panose="00000400000000000000" pitchFamily="2" charset="-78"/>
            </a:endParaRPr>
          </a:p>
          <a:p>
            <a:pPr algn="just"/>
            <a:endParaRPr lang="fa-IR" dirty="0">
              <a:cs typeface="B Nazanin" panose="00000400000000000000" pitchFamily="2" charset="-78"/>
            </a:endParaRPr>
          </a:p>
        </p:txBody>
      </p:sp>
      <p:pic>
        <p:nvPicPr>
          <p:cNvPr id="4" name="Picture 3">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879041"/>
            <a:ext cx="1812759" cy="1978959"/>
          </a:xfrm>
          <a:prstGeom prst="rect">
            <a:avLst/>
          </a:prstGeom>
        </p:spPr>
      </p:pic>
    </p:spTree>
    <p:extLst>
      <p:ext uri="{BB962C8B-B14F-4D97-AF65-F5344CB8AC3E}">
        <p14:creationId xmlns:p14="http://schemas.microsoft.com/office/powerpoint/2010/main" val="68856154"/>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25642" y="1291974"/>
            <a:ext cx="10828421" cy="4547352"/>
          </a:xfrm>
        </p:spPr>
        <p:txBody>
          <a:bodyPr>
            <a:normAutofit/>
          </a:bodyPr>
          <a:lstStyle/>
          <a:p>
            <a:pPr algn="just"/>
            <a:r>
              <a:rPr lang="ar-SA" sz="2800" dirty="0">
                <a:cs typeface="B Nazanin" panose="00000400000000000000" pitchFamily="2" charset="-78"/>
              </a:rPr>
              <a:t>امـام صادق (ع ) در تفسير اين آيه مى فرمايد: </a:t>
            </a:r>
            <a:endParaRPr lang="fa-IR" sz="2800" dirty="0" smtClean="0">
              <a:cs typeface="B Nazanin" panose="00000400000000000000" pitchFamily="2" charset="-78"/>
            </a:endParaRPr>
          </a:p>
          <a:p>
            <a:pPr algn="just"/>
            <a:r>
              <a:rPr lang="ar-SA" dirty="0" smtClean="0">
                <a:cs typeface="B Nazanin" panose="00000400000000000000" pitchFamily="2" charset="-78"/>
              </a:rPr>
              <a:t>«</a:t>
            </a:r>
            <a:r>
              <a:rPr lang="ar-SA" dirty="0">
                <a:cs typeface="B Nazanin" panose="00000400000000000000" pitchFamily="2" charset="-78"/>
              </a:rPr>
              <a:t>خداوندا! ما را بر راهى كه به محبت تو مى رسد و به بـهشت واصل مى گردد, و مانع از پيروى هوسهاى كشنده وآرا انحرافى و هلاك كننده است ثابت بدار</a:t>
            </a:r>
            <a:r>
              <a:rPr lang="ar-SA" dirty="0" smtClean="0">
                <a:cs typeface="B Nazanin" panose="00000400000000000000" pitchFamily="2" charset="-78"/>
              </a:rPr>
              <a:t>».</a:t>
            </a:r>
            <a:endParaRPr lang="fa-IR" dirty="0" smtClean="0">
              <a:cs typeface="B Nazanin" panose="00000400000000000000" pitchFamily="2" charset="-78"/>
            </a:endParaRPr>
          </a:p>
          <a:p>
            <a:pPr algn="just"/>
            <a:endParaRPr lang="en-US" dirty="0">
              <a:cs typeface="B Nazanin" panose="00000400000000000000" pitchFamily="2" charset="-78"/>
            </a:endParaRPr>
          </a:p>
          <a:p>
            <a:pPr algn="just"/>
            <a:r>
              <a:rPr lang="ar-SA" sz="2800" dirty="0">
                <a:cs typeface="B Nazanin" panose="00000400000000000000" pitchFamily="2" charset="-78"/>
              </a:rPr>
              <a:t>صراط مستقيم چيست ؟. </a:t>
            </a:r>
            <a:endParaRPr lang="fa-IR" sz="2800" dirty="0" smtClean="0">
              <a:cs typeface="B Nazanin" panose="00000400000000000000" pitchFamily="2" charset="-78"/>
            </a:endParaRPr>
          </a:p>
          <a:p>
            <a:pPr algn="just"/>
            <a:r>
              <a:rPr lang="ar-SA" dirty="0" smtClean="0">
                <a:cs typeface="B Nazanin" panose="00000400000000000000" pitchFamily="2" charset="-78"/>
              </a:rPr>
              <a:t>«</a:t>
            </a:r>
            <a:r>
              <a:rPr lang="ar-SA" dirty="0">
                <a:cs typeface="B Nazanin" panose="00000400000000000000" pitchFamily="2" charset="-78"/>
              </a:rPr>
              <a:t>صراط مستقيم » همان آئين خداپرستى و دين حق و پايبند بودن به دستورات خداست , چنانكه در سوره انعام آيه  161  مى خوانيم : «بگو: خداوند مرابه صراط مستقيم هدايت كرده , به دين استوار آئين ابراهيم كه هرگز به خدا شرك نورزيد».</a:t>
            </a:r>
            <a:endParaRPr lang="en-US" dirty="0">
              <a:cs typeface="B Nazanin" panose="00000400000000000000" pitchFamily="2" charset="-78"/>
            </a:endParaRPr>
          </a:p>
          <a:p>
            <a:pPr algn="just"/>
            <a:endParaRPr lang="fa-IR" dirty="0">
              <a:cs typeface="B Nazanin" panose="00000400000000000000" pitchFamily="2" charset="-78"/>
            </a:endParaRPr>
          </a:p>
        </p:txBody>
      </p:sp>
      <p:pic>
        <p:nvPicPr>
          <p:cNvPr id="4" name="Picture 3">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879041"/>
            <a:ext cx="1812759" cy="1978959"/>
          </a:xfrm>
          <a:prstGeom prst="rect">
            <a:avLst/>
          </a:prstGeom>
        </p:spPr>
      </p:pic>
    </p:spTree>
    <p:extLst>
      <p:ext uri="{BB962C8B-B14F-4D97-AF65-F5344CB8AC3E}">
        <p14:creationId xmlns:p14="http://schemas.microsoft.com/office/powerpoint/2010/main" val="640412250"/>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26169" y="385010"/>
            <a:ext cx="10539662" cy="1456574"/>
          </a:xfrm>
        </p:spPr>
        <p:txBody>
          <a:bodyPr>
            <a:normAutofit/>
          </a:bodyPr>
          <a:lstStyle/>
          <a:p>
            <a:r>
              <a:rPr lang="ar-SA" sz="3600" b="1" dirty="0">
                <a:cs typeface="B Nazanin" panose="00000400000000000000" pitchFamily="2" charset="-78"/>
              </a:rPr>
              <a:t>صراط الذين انـعمت عليهم غير الـمغضوب عليهم و لاالضالين</a:t>
            </a:r>
            <a:r>
              <a:rPr lang="fa-IR" sz="3600" b="1" dirty="0">
                <a:cs typeface="B Nazanin" panose="00000400000000000000" pitchFamily="2" charset="-78"/>
              </a:rPr>
              <a:t/>
            </a:r>
            <a:br>
              <a:rPr lang="fa-IR" sz="3600" b="1" dirty="0">
                <a:cs typeface="B Nazanin" panose="00000400000000000000" pitchFamily="2" charset="-78"/>
              </a:rPr>
            </a:br>
            <a:endParaRPr lang="fa-IR" sz="3600" b="1" dirty="0">
              <a:cs typeface="B Nazanin" panose="00000400000000000000" pitchFamily="2" charset="-78"/>
            </a:endParaRPr>
          </a:p>
        </p:txBody>
      </p:sp>
      <p:sp>
        <p:nvSpPr>
          <p:cNvPr id="3" name="Subtitle 2"/>
          <p:cNvSpPr>
            <a:spLocks noGrp="1"/>
          </p:cNvSpPr>
          <p:nvPr>
            <p:ph type="subTitle" idx="1"/>
          </p:nvPr>
        </p:nvSpPr>
        <p:spPr>
          <a:xfrm>
            <a:off x="994611" y="2181726"/>
            <a:ext cx="10371219" cy="3076074"/>
          </a:xfrm>
        </p:spPr>
        <p:txBody>
          <a:bodyPr>
            <a:normAutofit/>
          </a:bodyPr>
          <a:lstStyle/>
          <a:p>
            <a:pPr algn="just"/>
            <a:r>
              <a:rPr lang="ar-SA" dirty="0">
                <a:cs typeface="B Nazanin" panose="00000400000000000000" pitchFamily="2" charset="-78"/>
              </a:rPr>
              <a:t>مـرا بـه راه كسانى هدايت فرما كه آنان را مشمول انواع نعمتهاى خودقراردادى (نعمت هدايت , نـعـمـت توفيق , نعمت رهبرى مردان حق و نعمت علم وعمل و جهاد و شهادت ) نه آنها كه بر اثر اعـمـال زشـت و انحراف عقيده غضب تودامنگيرشان شد و نه آنها كه جاده حق را رها كرده و در بـيـراهـه هـا گـمـراه و سـرگردان شده 	</a:t>
            </a:r>
            <a:endParaRPr lang="en-US" dirty="0">
              <a:cs typeface="B Nazanin" panose="00000400000000000000" pitchFamily="2" charset="-78"/>
            </a:endParaRPr>
          </a:p>
        </p:txBody>
      </p:sp>
      <p:pic>
        <p:nvPicPr>
          <p:cNvPr id="4" name="Picture 3">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879041"/>
            <a:ext cx="1812759" cy="1978959"/>
          </a:xfrm>
          <a:prstGeom prst="rect">
            <a:avLst/>
          </a:prstGeom>
        </p:spPr>
      </p:pic>
    </p:spTree>
    <p:extLst>
      <p:ext uri="{BB962C8B-B14F-4D97-AF65-F5344CB8AC3E}">
        <p14:creationId xmlns:p14="http://schemas.microsoft.com/office/powerpoint/2010/main" val="3798926222"/>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66274" y="389965"/>
            <a:ext cx="10379242" cy="4867835"/>
          </a:xfrm>
        </p:spPr>
        <p:txBody>
          <a:bodyPr>
            <a:normAutofit/>
          </a:bodyPr>
          <a:lstStyle/>
          <a:p>
            <a:pPr algn="just"/>
            <a:r>
              <a:rPr lang="ar-SA" dirty="0">
                <a:cs typeface="B Nazanin" panose="00000400000000000000" pitchFamily="2" charset="-78"/>
              </a:rPr>
              <a:t>دو خط انحرافى !. «مـرا بـه راه كسانى هدايت فرما كه آنان را مشمول انواع نعمتهاى خودقراردادى (نعمت هدايت , نـعـمـت توفيق , نعمت رهبرى مردان حق و نعمت علم وعمل و جهاد و شهادت ) نه آنها كه بر اثر اعـمـال زشـت و انحراف عقيده غضب تودامنگيرشان شد و نه آنها كه جاده حق را رها كرده و در بـيـراهـه هـا گـمـراه و سـرگردان شده » (صراط الذين انـعمت عليهم غير الـمغضوب عليهم و لاالضالين </a:t>
            </a:r>
            <a:r>
              <a:rPr lang="ar-SA" dirty="0" smtClean="0">
                <a:cs typeface="B Nazanin" panose="00000400000000000000" pitchFamily="2" charset="-78"/>
              </a:rPr>
              <a:t>).</a:t>
            </a:r>
            <a:endParaRPr lang="fa-IR" dirty="0" smtClean="0">
              <a:cs typeface="B Nazanin" panose="00000400000000000000" pitchFamily="2" charset="-78"/>
            </a:endParaRPr>
          </a:p>
          <a:p>
            <a:pPr algn="just"/>
            <a:endParaRPr lang="fa-IR" dirty="0">
              <a:cs typeface="B Nazanin" panose="00000400000000000000" pitchFamily="2" charset="-78"/>
            </a:endParaRPr>
          </a:p>
          <a:p>
            <a:pPr algn="just"/>
            <a:r>
              <a:rPr lang="ar-SA" dirty="0">
                <a:cs typeface="B Nazanin" panose="00000400000000000000" pitchFamily="2" charset="-78"/>
              </a:rPr>
              <a:t>در حقيقت خدا به ما دستور مى دهد طريق و خط پيامبران و نيكوكاران و آنهاكه مشمول نعمت و الـطاف او شده اند را بخواهيم و به ما هشدار مى دهد كه در برابرشما هميشه دو خط انحرافى قرار دارد, خط «مغضوب عليهم » و خط «ضالين  ».</a:t>
            </a:r>
            <a:endParaRPr lang="en-US" dirty="0">
              <a:cs typeface="B Nazanin" panose="00000400000000000000" pitchFamily="2" charset="-78"/>
            </a:endParaRPr>
          </a:p>
          <a:p>
            <a:pPr algn="just"/>
            <a:endParaRPr lang="en-US" dirty="0">
              <a:cs typeface="B Nazanin" panose="00000400000000000000" pitchFamily="2" charset="-78"/>
            </a:endParaRPr>
          </a:p>
          <a:p>
            <a:pPr algn="just"/>
            <a:endParaRPr lang="fa-IR" dirty="0">
              <a:cs typeface="B Nazanin" panose="00000400000000000000" pitchFamily="2" charset="-78"/>
            </a:endParaRPr>
          </a:p>
        </p:txBody>
      </p:sp>
      <p:pic>
        <p:nvPicPr>
          <p:cNvPr id="4" name="Picture 3">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879041"/>
            <a:ext cx="1812759" cy="1978959"/>
          </a:xfrm>
          <a:prstGeom prst="rect">
            <a:avLst/>
          </a:prstGeom>
        </p:spPr>
      </p:pic>
    </p:spTree>
    <p:extLst>
      <p:ext uri="{BB962C8B-B14F-4D97-AF65-F5344CB8AC3E}">
        <p14:creationId xmlns:p14="http://schemas.microsoft.com/office/powerpoint/2010/main" val="2918076378"/>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95663" y="417095"/>
            <a:ext cx="9144000" cy="1873668"/>
          </a:xfrm>
        </p:spPr>
        <p:txBody>
          <a:bodyPr>
            <a:normAutofit/>
          </a:bodyPr>
          <a:lstStyle/>
          <a:p>
            <a:r>
              <a:rPr lang="ar-SA" sz="4800" b="1" dirty="0">
                <a:cs typeface="B Nazanin" panose="00000400000000000000" pitchFamily="2" charset="-78"/>
              </a:rPr>
              <a:t>1ـ «الذين انعمت عليهم » كيانند</a:t>
            </a:r>
            <a:r>
              <a:rPr lang="ar-SA" sz="4800" b="1" dirty="0" smtClean="0">
                <a:cs typeface="B Nazanin" panose="00000400000000000000" pitchFamily="2" charset="-78"/>
              </a:rPr>
              <a:t>؟</a:t>
            </a:r>
            <a:r>
              <a:rPr lang="en-US" sz="4800" b="1" dirty="0">
                <a:cs typeface="B Nazanin" panose="00000400000000000000" pitchFamily="2" charset="-78"/>
              </a:rPr>
              <a:t/>
            </a:r>
            <a:br>
              <a:rPr lang="en-US" sz="4800" b="1" dirty="0">
                <a:cs typeface="B Nazanin" panose="00000400000000000000" pitchFamily="2" charset="-78"/>
              </a:rPr>
            </a:br>
            <a:endParaRPr lang="fa-IR" sz="4800" b="1" dirty="0">
              <a:cs typeface="B Nazanin" panose="00000400000000000000" pitchFamily="2" charset="-78"/>
            </a:endParaRPr>
          </a:p>
        </p:txBody>
      </p:sp>
      <p:sp>
        <p:nvSpPr>
          <p:cNvPr id="3" name="Subtitle 2"/>
          <p:cNvSpPr>
            <a:spLocks noGrp="1"/>
          </p:cNvSpPr>
          <p:nvPr>
            <p:ph type="subTitle" idx="1"/>
          </p:nvPr>
        </p:nvSpPr>
        <p:spPr>
          <a:xfrm>
            <a:off x="1042738" y="2117559"/>
            <a:ext cx="10186736" cy="4090736"/>
          </a:xfrm>
        </p:spPr>
        <p:txBody>
          <a:bodyPr>
            <a:normAutofit/>
          </a:bodyPr>
          <a:lstStyle/>
          <a:p>
            <a:pPr algn="just"/>
            <a:r>
              <a:rPr lang="ar-SA" sz="3200" dirty="0">
                <a:cs typeface="B Nazanin" panose="00000400000000000000" pitchFamily="2" charset="-78"/>
              </a:rPr>
              <a:t>سـوره نـسـا آيه  69  اين گروه را تفسير كرده است </a:t>
            </a:r>
            <a:r>
              <a:rPr lang="ar-SA" sz="3200" dirty="0" smtClean="0">
                <a:cs typeface="B Nazanin" panose="00000400000000000000" pitchFamily="2" charset="-78"/>
              </a:rPr>
              <a:t>:</a:t>
            </a:r>
            <a:endParaRPr lang="fa-IR" sz="3200" dirty="0" smtClean="0">
              <a:cs typeface="B Nazanin" panose="00000400000000000000" pitchFamily="2" charset="-78"/>
            </a:endParaRPr>
          </a:p>
          <a:p>
            <a:pPr algn="just"/>
            <a:r>
              <a:rPr lang="ar-SA" dirty="0" smtClean="0">
                <a:cs typeface="B Nazanin" panose="00000400000000000000" pitchFamily="2" charset="-78"/>
              </a:rPr>
              <a:t> </a:t>
            </a:r>
            <a:r>
              <a:rPr lang="ar-SA" dirty="0">
                <a:cs typeface="B Nazanin" panose="00000400000000000000" pitchFamily="2" charset="-78"/>
              </a:rPr>
              <a:t>«كسانى كه دستورات خدا وپيامبر را اطاعت كنند, خدا آنها را با كسانى قرار مى دهد كه مشمول نعمت خودساخته , از پيامبران و رهبران صادق و راستين و جانبازان و شهيدان راه خدا و افرادصالح , واينان رفيقان خوبى هستند» بنابراين ما در سوره حمد از خدا مى خواهيم كه در خط اين چهار گروه قرار گيريم كه در هر مقطع زمانى بايد در يكى از اين خطوط,انجام وظيفه كنيم و رسالت خويش را ادا نمائيم  .</a:t>
            </a:r>
            <a:endParaRPr lang="en-US" dirty="0">
              <a:cs typeface="B Nazanin" panose="00000400000000000000" pitchFamily="2" charset="-78"/>
            </a:endParaRPr>
          </a:p>
          <a:p>
            <a:pPr algn="just"/>
            <a:endParaRPr lang="fa-IR" dirty="0">
              <a:cs typeface="B Nazanin" panose="00000400000000000000" pitchFamily="2" charset="-78"/>
            </a:endParaRPr>
          </a:p>
        </p:txBody>
      </p:sp>
      <p:pic>
        <p:nvPicPr>
          <p:cNvPr id="4" name="Picture 3">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879041"/>
            <a:ext cx="1812759" cy="1978959"/>
          </a:xfrm>
          <a:prstGeom prst="rect">
            <a:avLst/>
          </a:prstGeom>
        </p:spPr>
      </p:pic>
    </p:spTree>
    <p:extLst>
      <p:ext uri="{BB962C8B-B14F-4D97-AF65-F5344CB8AC3E}">
        <p14:creationId xmlns:p14="http://schemas.microsoft.com/office/powerpoint/2010/main" val="568967563"/>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73284"/>
            <a:ext cx="9144000" cy="961931"/>
          </a:xfrm>
        </p:spPr>
        <p:txBody>
          <a:bodyPr>
            <a:normAutofit/>
          </a:bodyPr>
          <a:lstStyle/>
          <a:p>
            <a:r>
              <a:rPr lang="ar-SA" sz="4000" b="1" dirty="0">
                <a:cs typeface="B Nazanin" panose="00000400000000000000" pitchFamily="2" charset="-78"/>
              </a:rPr>
              <a:t>2ـ «مـغضوب عليهم » و «ضالين » كيانند؟ </a:t>
            </a:r>
            <a:endParaRPr lang="fa-IR" sz="4000" b="1" dirty="0">
              <a:cs typeface="B Nazanin" panose="00000400000000000000" pitchFamily="2" charset="-78"/>
            </a:endParaRPr>
          </a:p>
        </p:txBody>
      </p:sp>
      <p:sp>
        <p:nvSpPr>
          <p:cNvPr id="3" name="Subtitle 2"/>
          <p:cNvSpPr>
            <a:spLocks noGrp="1"/>
          </p:cNvSpPr>
          <p:nvPr>
            <p:ph type="subTitle" idx="1"/>
          </p:nvPr>
        </p:nvSpPr>
        <p:spPr>
          <a:xfrm>
            <a:off x="978568" y="1471391"/>
            <a:ext cx="10395285" cy="4095219"/>
          </a:xfrm>
        </p:spPr>
        <p:txBody>
          <a:bodyPr>
            <a:normAutofit/>
          </a:bodyPr>
          <a:lstStyle/>
          <a:p>
            <a:pPr algn="just"/>
            <a:r>
              <a:rPr lang="ar-SA" dirty="0">
                <a:cs typeface="B Nazanin" panose="00000400000000000000" pitchFamily="2" charset="-78"/>
              </a:rPr>
              <a:t>از موارد استعمال اين دو كلمه درقرآن مجيد چنين استفاده مى شود كه «ضالين » گمراهان عادى هستند, و «مغضوب عليهم » گمراهان لجوج و منافق , به همين دليل در بسيارى از موارد, غضب و لعن خداوند در مورد آنها ذكرشده .</a:t>
            </a:r>
            <a:endParaRPr lang="en-US" dirty="0">
              <a:cs typeface="B Nazanin" panose="00000400000000000000" pitchFamily="2" charset="-78"/>
            </a:endParaRPr>
          </a:p>
          <a:p>
            <a:pPr algn="just"/>
            <a:r>
              <a:rPr lang="ar-SA" dirty="0">
                <a:cs typeface="B Nazanin" panose="00000400000000000000" pitchFamily="2" charset="-78"/>
              </a:rPr>
              <a:t>در آيه  6  سوره فتح آمده است : </a:t>
            </a:r>
            <a:endParaRPr lang="fa-IR" dirty="0" smtClean="0">
              <a:cs typeface="B Nazanin" panose="00000400000000000000" pitchFamily="2" charset="-78"/>
            </a:endParaRPr>
          </a:p>
          <a:p>
            <a:pPr algn="just"/>
            <a:r>
              <a:rPr lang="ar-SA" dirty="0" smtClean="0">
                <a:cs typeface="B Nazanin" panose="00000400000000000000" pitchFamily="2" charset="-78"/>
              </a:rPr>
              <a:t>«</a:t>
            </a:r>
            <a:r>
              <a:rPr lang="ar-SA" dirty="0">
                <a:cs typeface="B Nazanin" panose="00000400000000000000" pitchFamily="2" charset="-78"/>
              </a:rPr>
              <a:t>خداوند مردان و زنان منافق و مردان و زنان مشرك و آنها را كه در بـاره خـدا گـمـان بد مى برند مورد غضب خويش قرار مى دهد, وآنها را لعن مى كند, و از رحمت خويش دور مى سازد, و جهنم را براى آنان آماده ساخته است ».</a:t>
            </a:r>
            <a:endParaRPr lang="en-US" dirty="0">
              <a:cs typeface="B Nazanin" panose="00000400000000000000" pitchFamily="2" charset="-78"/>
            </a:endParaRPr>
          </a:p>
          <a:p>
            <a:pPr algn="just"/>
            <a:r>
              <a:rPr lang="ar-SA" dirty="0">
                <a:cs typeface="B Nazanin" panose="00000400000000000000" pitchFamily="2" charset="-78"/>
              </a:rPr>
              <a:t>به هرحال «مغضوب </a:t>
            </a:r>
            <a:r>
              <a:rPr lang="ar-SA" dirty="0" smtClean="0">
                <a:cs typeface="B Nazanin" panose="00000400000000000000" pitchFamily="2" charset="-78"/>
              </a:rPr>
              <a:t>عليهم </a:t>
            </a:r>
            <a:r>
              <a:rPr lang="ar-SA" dirty="0">
                <a:cs typeface="B Nazanin" panose="00000400000000000000" pitchFamily="2" charset="-78"/>
              </a:rPr>
              <a:t>» آنها هستند كه علاوه بر كفر, راه لجاجت وعناد و دشمنى با حق را مى پيمايند و حتى از اذيت و آزار رهبران الهى و پيامبران درصورت امكان فرو گذار نمى كنند.</a:t>
            </a:r>
            <a:endParaRPr lang="en-US" dirty="0">
              <a:cs typeface="B Nazanin" panose="00000400000000000000" pitchFamily="2" charset="-78"/>
            </a:endParaRPr>
          </a:p>
          <a:p>
            <a:pPr algn="just"/>
            <a:endParaRPr lang="fa-IR" dirty="0">
              <a:cs typeface="B Nazanin" panose="00000400000000000000" pitchFamily="2" charset="-78"/>
            </a:endParaRPr>
          </a:p>
        </p:txBody>
      </p:sp>
      <p:pic>
        <p:nvPicPr>
          <p:cNvPr id="4" name="Picture 3">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879041"/>
            <a:ext cx="1812759" cy="1978959"/>
          </a:xfrm>
          <a:prstGeom prst="rect">
            <a:avLst/>
          </a:prstGeom>
        </p:spPr>
      </p:pic>
    </p:spTree>
    <p:extLst>
      <p:ext uri="{BB962C8B-B14F-4D97-AF65-F5344CB8AC3E}">
        <p14:creationId xmlns:p14="http://schemas.microsoft.com/office/powerpoint/2010/main" val="24751348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a-IR" dirty="0" smtClean="0"/>
              <a:t>فصل اول</a:t>
            </a:r>
            <a:endParaRPr lang="fa-IR" dirty="0"/>
          </a:p>
        </p:txBody>
      </p:sp>
      <p:pic>
        <p:nvPicPr>
          <p:cNvPr id="3" name="Picture 2">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879041"/>
            <a:ext cx="1812759" cy="1978959"/>
          </a:xfrm>
          <a:prstGeom prst="rect">
            <a:avLst/>
          </a:prstGeom>
        </p:spPr>
      </p:pic>
    </p:spTree>
    <p:extLst>
      <p:ext uri="{BB962C8B-B14F-4D97-AF65-F5344CB8AC3E}">
        <p14:creationId xmlns:p14="http://schemas.microsoft.com/office/powerpoint/2010/main" val="1148638586"/>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fa-IR" sz="11500" dirty="0" smtClean="0"/>
              <a:t>پایان</a:t>
            </a:r>
            <a:endParaRPr lang="fa-IR" sz="11500" dirty="0"/>
          </a:p>
        </p:txBody>
      </p:sp>
      <p:pic>
        <p:nvPicPr>
          <p:cNvPr id="4" name="Picture 3">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892488"/>
            <a:ext cx="1812759" cy="1978959"/>
          </a:xfrm>
          <a:prstGeom prst="rect">
            <a:avLst/>
          </a:prstGeom>
        </p:spPr>
      </p:pic>
    </p:spTree>
    <p:extLst>
      <p:ext uri="{BB962C8B-B14F-4D97-AF65-F5344CB8AC3E}">
        <p14:creationId xmlns:p14="http://schemas.microsoft.com/office/powerpoint/2010/main" val="35714698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75198"/>
            <a:ext cx="9144000" cy="652649"/>
          </a:xfrm>
        </p:spPr>
        <p:txBody>
          <a:bodyPr>
            <a:normAutofit/>
          </a:bodyPr>
          <a:lstStyle/>
          <a:p>
            <a:r>
              <a:rPr lang="fa-IR" sz="3200" b="1" dirty="0"/>
              <a:t>﴿ سوره </a:t>
            </a:r>
            <a:r>
              <a:rPr lang="fa-IR" sz="3200" b="1" dirty="0" err="1"/>
              <a:t>الفاتحه</a:t>
            </a:r>
            <a:r>
              <a:rPr lang="fa-IR" sz="3200" b="1" dirty="0"/>
              <a:t> -سوره ۱- تعداد آیه۷</a:t>
            </a:r>
            <a:r>
              <a:rPr lang="ar-SA" sz="3200" b="1" dirty="0"/>
              <a:t>﴾</a:t>
            </a:r>
            <a:endParaRPr lang="fa-IR" sz="3200" dirty="0"/>
          </a:p>
        </p:txBody>
      </p:sp>
      <p:sp>
        <p:nvSpPr>
          <p:cNvPr id="3" name="Subtitle 2"/>
          <p:cNvSpPr>
            <a:spLocks noGrp="1"/>
          </p:cNvSpPr>
          <p:nvPr>
            <p:ph type="subTitle" idx="1"/>
          </p:nvPr>
        </p:nvSpPr>
        <p:spPr>
          <a:xfrm>
            <a:off x="820271" y="1021976"/>
            <a:ext cx="10596281" cy="5647766"/>
          </a:xfrm>
        </p:spPr>
        <p:txBody>
          <a:bodyPr>
            <a:noAutofit/>
          </a:bodyPr>
          <a:lstStyle/>
          <a:p>
            <a:pPr algn="just"/>
            <a:r>
              <a:rPr lang="ar-SA" sz="1800" b="1" dirty="0">
                <a:cs typeface="B Nazanin" panose="00000400000000000000" pitchFamily="2" charset="-78"/>
              </a:rPr>
              <a:t>بِسْمِ اللَّهِ الرَّحْمَنِ الرَّحِيمِ ﴿۱</a:t>
            </a:r>
            <a:r>
              <a:rPr lang="ar-SA" sz="1800" b="1" dirty="0" smtClean="0">
                <a:cs typeface="B Nazanin" panose="00000400000000000000" pitchFamily="2" charset="-78"/>
              </a:rPr>
              <a:t>﴾</a:t>
            </a:r>
            <a:endParaRPr lang="fa-IR" sz="1800" b="1" dirty="0" smtClean="0">
              <a:cs typeface="B Nazanin" panose="00000400000000000000" pitchFamily="2" charset="-78"/>
            </a:endParaRPr>
          </a:p>
          <a:p>
            <a:pPr algn="just"/>
            <a:r>
              <a:rPr lang="ar-SA" sz="1800" dirty="0">
                <a:cs typeface="B Nazanin" panose="00000400000000000000" pitchFamily="2" charset="-78"/>
              </a:rPr>
              <a:t>بنام خداوند بخشنده بخشایشگر</a:t>
            </a:r>
            <a:endParaRPr lang="fa-IR" sz="1800" b="1" dirty="0" smtClean="0">
              <a:cs typeface="B Nazanin" panose="00000400000000000000" pitchFamily="2" charset="-78"/>
            </a:endParaRPr>
          </a:p>
          <a:p>
            <a:pPr algn="just"/>
            <a:r>
              <a:rPr lang="ar-SA" sz="1800" b="1" dirty="0" smtClean="0">
                <a:cs typeface="B Nazanin" panose="00000400000000000000" pitchFamily="2" charset="-78"/>
              </a:rPr>
              <a:t>الْحَمْدُ </a:t>
            </a:r>
            <a:r>
              <a:rPr lang="ar-SA" sz="1800" b="1" dirty="0">
                <a:cs typeface="B Nazanin" panose="00000400000000000000" pitchFamily="2" charset="-78"/>
              </a:rPr>
              <a:t>للّهِ رَبِّ الْعَالَمِينَ ﴿۲</a:t>
            </a:r>
            <a:r>
              <a:rPr lang="ar-SA" sz="1800" b="1" dirty="0" smtClean="0">
                <a:cs typeface="B Nazanin" panose="00000400000000000000" pitchFamily="2" charset="-78"/>
              </a:rPr>
              <a:t>﴾</a:t>
            </a:r>
            <a:endParaRPr lang="fa-IR" sz="1800" b="1" dirty="0" smtClean="0">
              <a:cs typeface="B Nazanin" panose="00000400000000000000" pitchFamily="2" charset="-78"/>
            </a:endParaRPr>
          </a:p>
          <a:p>
            <a:pPr algn="just"/>
            <a:r>
              <a:rPr lang="ar-SA" sz="1800" dirty="0">
                <a:cs typeface="B Nazanin" panose="00000400000000000000" pitchFamily="2" charset="-78"/>
              </a:rPr>
              <a:t>ستایش مخصوص خداوندى است كه پروردگار جهانیان است</a:t>
            </a:r>
            <a:endParaRPr lang="fa-IR" sz="1800" b="1" dirty="0" smtClean="0">
              <a:cs typeface="B Nazanin" panose="00000400000000000000" pitchFamily="2" charset="-78"/>
            </a:endParaRPr>
          </a:p>
          <a:p>
            <a:pPr algn="just"/>
            <a:r>
              <a:rPr lang="ar-SA" sz="1800" b="1" dirty="0" smtClean="0">
                <a:cs typeface="B Nazanin" panose="00000400000000000000" pitchFamily="2" charset="-78"/>
              </a:rPr>
              <a:t> </a:t>
            </a:r>
            <a:r>
              <a:rPr lang="ar-SA" sz="1800" b="1" dirty="0">
                <a:cs typeface="B Nazanin" panose="00000400000000000000" pitchFamily="2" charset="-78"/>
              </a:rPr>
              <a:t>الرَّحْمنِ الرَّحِيمِ ﴿</a:t>
            </a:r>
            <a:r>
              <a:rPr lang="ar-SA" sz="1800" b="1" dirty="0" smtClean="0">
                <a:cs typeface="B Nazanin" panose="00000400000000000000" pitchFamily="2" charset="-78"/>
              </a:rPr>
              <a:t>۳﴾</a:t>
            </a:r>
            <a:endParaRPr lang="fa-IR" sz="1800" b="1" dirty="0">
              <a:cs typeface="B Nazanin" panose="00000400000000000000" pitchFamily="2" charset="-78"/>
            </a:endParaRPr>
          </a:p>
          <a:p>
            <a:pPr algn="just"/>
            <a:r>
              <a:rPr lang="ar-SA" sz="1800" dirty="0">
                <a:cs typeface="B Nazanin" panose="00000400000000000000" pitchFamily="2" charset="-78"/>
              </a:rPr>
              <a:t>خداوندى كه بخشنده و بخشایشگر است ( و رحمت عام و خاصش همگانرا فرا گرفته ) .</a:t>
            </a:r>
            <a:endParaRPr lang="fa-IR" sz="1800" b="1" dirty="0" smtClean="0">
              <a:cs typeface="B Nazanin" panose="00000400000000000000" pitchFamily="2" charset="-78"/>
            </a:endParaRPr>
          </a:p>
          <a:p>
            <a:pPr algn="just"/>
            <a:r>
              <a:rPr lang="ar-SA" sz="1800" b="1" dirty="0" smtClean="0">
                <a:cs typeface="B Nazanin" panose="00000400000000000000" pitchFamily="2" charset="-78"/>
              </a:rPr>
              <a:t> </a:t>
            </a:r>
            <a:r>
              <a:rPr lang="ar-SA" sz="1800" b="1" dirty="0">
                <a:cs typeface="B Nazanin" panose="00000400000000000000" pitchFamily="2" charset="-78"/>
              </a:rPr>
              <a:t>مَالِكِ يَوْمِ الدِّينِ ﴿۴﴾ </a:t>
            </a:r>
            <a:endParaRPr lang="fa-IR" sz="1800" b="1" dirty="0" smtClean="0">
              <a:cs typeface="B Nazanin" panose="00000400000000000000" pitchFamily="2" charset="-78"/>
            </a:endParaRPr>
          </a:p>
          <a:p>
            <a:pPr algn="just"/>
            <a:r>
              <a:rPr lang="ar-SA" sz="1800" dirty="0">
                <a:cs typeface="B Nazanin" panose="00000400000000000000" pitchFamily="2" charset="-78"/>
              </a:rPr>
              <a:t>خداوندى كه مالك روز جزا است .</a:t>
            </a:r>
            <a:endParaRPr lang="fa-IR" sz="1800" b="1" dirty="0" smtClean="0">
              <a:cs typeface="B Nazanin" panose="00000400000000000000" pitchFamily="2" charset="-78"/>
            </a:endParaRPr>
          </a:p>
          <a:p>
            <a:pPr algn="just"/>
            <a:r>
              <a:rPr lang="fa-IR" sz="1800" b="1" dirty="0">
                <a:cs typeface="B Nazanin" panose="00000400000000000000" pitchFamily="2" charset="-78"/>
              </a:rPr>
              <a:t>ا</a:t>
            </a:r>
            <a:r>
              <a:rPr lang="ar-SA" sz="1800" b="1" dirty="0" smtClean="0">
                <a:cs typeface="B Nazanin" panose="00000400000000000000" pitchFamily="2" charset="-78"/>
              </a:rPr>
              <a:t>يَّاكَ </a:t>
            </a:r>
            <a:r>
              <a:rPr lang="ar-SA" sz="1800" b="1" dirty="0">
                <a:cs typeface="B Nazanin" panose="00000400000000000000" pitchFamily="2" charset="-78"/>
              </a:rPr>
              <a:t>نَعْبُدُ وإِيَّاكَ نَسْتَعِينُ ﴿۵﴾ </a:t>
            </a:r>
            <a:endParaRPr lang="fa-IR" sz="1800" b="1" dirty="0" smtClean="0">
              <a:cs typeface="B Nazanin" panose="00000400000000000000" pitchFamily="2" charset="-78"/>
            </a:endParaRPr>
          </a:p>
          <a:p>
            <a:pPr algn="just"/>
            <a:r>
              <a:rPr lang="ar-SA" sz="1800" dirty="0">
                <a:cs typeface="B Nazanin" panose="00000400000000000000" pitchFamily="2" charset="-78"/>
              </a:rPr>
              <a:t>( پروردگارا ! ) تنها ترا مى‏پرستیم ، و تنها از تو یارى مى‏جوئیم .</a:t>
            </a:r>
            <a:endParaRPr lang="fa-IR" sz="1800" b="1" dirty="0" smtClean="0">
              <a:cs typeface="B Nazanin" panose="00000400000000000000" pitchFamily="2" charset="-78"/>
            </a:endParaRPr>
          </a:p>
          <a:p>
            <a:pPr algn="just"/>
            <a:r>
              <a:rPr lang="ar-SA" sz="1800" b="1" dirty="0" smtClean="0">
                <a:cs typeface="B Nazanin" panose="00000400000000000000" pitchFamily="2" charset="-78"/>
              </a:rPr>
              <a:t>اهدِنَا </a:t>
            </a:r>
            <a:r>
              <a:rPr lang="ar-SA" sz="1800" b="1" dirty="0">
                <a:cs typeface="B Nazanin" panose="00000400000000000000" pitchFamily="2" charset="-78"/>
              </a:rPr>
              <a:t>الصِّرَاطَ المُستَقِيمَ ﴿۶﴾ </a:t>
            </a:r>
            <a:endParaRPr lang="fa-IR" sz="1800" b="1" dirty="0" smtClean="0">
              <a:cs typeface="B Nazanin" panose="00000400000000000000" pitchFamily="2" charset="-78"/>
            </a:endParaRPr>
          </a:p>
          <a:p>
            <a:pPr algn="just"/>
            <a:r>
              <a:rPr lang="ar-SA" sz="1800" dirty="0">
                <a:cs typeface="B Nazanin" panose="00000400000000000000" pitchFamily="2" charset="-78"/>
              </a:rPr>
              <a:t>ما را به راه راست هدایت فرما :</a:t>
            </a:r>
            <a:endParaRPr lang="fa-IR" sz="1800" b="1" dirty="0" smtClean="0">
              <a:cs typeface="B Nazanin" panose="00000400000000000000" pitchFamily="2" charset="-78"/>
            </a:endParaRPr>
          </a:p>
          <a:p>
            <a:pPr algn="just"/>
            <a:r>
              <a:rPr lang="ar-SA" sz="1800" b="1" dirty="0" smtClean="0">
                <a:cs typeface="B Nazanin" panose="00000400000000000000" pitchFamily="2" charset="-78"/>
              </a:rPr>
              <a:t>صِرَاطَ </a:t>
            </a:r>
            <a:r>
              <a:rPr lang="ar-SA" sz="1800" b="1" dirty="0">
                <a:cs typeface="B Nazanin" panose="00000400000000000000" pitchFamily="2" charset="-78"/>
              </a:rPr>
              <a:t>الَّذِينَ أَنعَمتَ عَلَيهِمْ غَيرِ المَغضُوبِ عَلَيهِمْ وَلاَ الضَّالِّينَ ﴿۷﴾</a:t>
            </a:r>
            <a:endParaRPr lang="ar-SA" sz="1800" dirty="0">
              <a:cs typeface="B Nazanin" panose="00000400000000000000" pitchFamily="2" charset="-78"/>
            </a:endParaRPr>
          </a:p>
          <a:p>
            <a:pPr algn="just"/>
            <a:r>
              <a:rPr lang="ar-SA" sz="1800" dirty="0">
                <a:cs typeface="B Nazanin" panose="00000400000000000000" pitchFamily="2" charset="-78"/>
              </a:rPr>
              <a:t>راه كسانى كه آنها را مشمول نعمت خود ساختى ، نه راه كسانى كه بر آنها غضب كرده‏اى و نه گمراهان ! </a:t>
            </a:r>
            <a:endParaRPr lang="fa-IR" sz="1800" dirty="0">
              <a:cs typeface="B Nazanin" panose="00000400000000000000" pitchFamily="2" charset="-78"/>
            </a:endParaRPr>
          </a:p>
        </p:txBody>
      </p:sp>
      <p:pic>
        <p:nvPicPr>
          <p:cNvPr id="4" name="Picture 3">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879041"/>
            <a:ext cx="1812759" cy="1978959"/>
          </a:xfrm>
          <a:prstGeom prst="rect">
            <a:avLst/>
          </a:prstGeom>
        </p:spPr>
      </p:pic>
    </p:spTree>
    <p:extLst>
      <p:ext uri="{BB962C8B-B14F-4D97-AF65-F5344CB8AC3E}">
        <p14:creationId xmlns:p14="http://schemas.microsoft.com/office/powerpoint/2010/main" val="33178907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355881"/>
            <a:ext cx="9144000" cy="2387600"/>
          </a:xfrm>
        </p:spPr>
        <p:txBody>
          <a:bodyPr/>
          <a:lstStyle/>
          <a:p>
            <a:r>
              <a:rPr lang="fa-IR" sz="3600" b="1" dirty="0"/>
              <a:t>سوره </a:t>
            </a:r>
            <a:r>
              <a:rPr lang="fa-IR" sz="3600" b="1" dirty="0" err="1"/>
              <a:t>فاتحة</a:t>
            </a:r>
            <a:r>
              <a:rPr lang="fa-IR" sz="3600" b="1" dirty="0"/>
              <a:t> </a:t>
            </a:r>
            <a:r>
              <a:rPr lang="fa-IR" sz="3600" b="1" dirty="0" err="1"/>
              <a:t>الكتاب</a:t>
            </a:r>
            <a:r>
              <a:rPr lang="fa-IR" sz="3600" b="1" dirty="0"/>
              <a:t> (حمد</a:t>
            </a:r>
            <a:r>
              <a:rPr lang="fa-IR" sz="3600" b="1" dirty="0" smtClean="0"/>
              <a:t>)</a:t>
            </a:r>
            <a:r>
              <a:rPr lang="fa-IR" b="1" dirty="0"/>
              <a:t/>
            </a:r>
            <a:br>
              <a:rPr lang="fa-IR" b="1" dirty="0"/>
            </a:br>
            <a:endParaRPr lang="fa-IR" dirty="0"/>
          </a:p>
        </p:txBody>
      </p:sp>
      <p:sp>
        <p:nvSpPr>
          <p:cNvPr id="3" name="Subtitle 2"/>
          <p:cNvSpPr>
            <a:spLocks noGrp="1"/>
          </p:cNvSpPr>
          <p:nvPr>
            <p:ph type="subTitle" idx="1"/>
          </p:nvPr>
        </p:nvSpPr>
        <p:spPr>
          <a:xfrm>
            <a:off x="1447800" y="2633850"/>
            <a:ext cx="9144000" cy="1655762"/>
          </a:xfrm>
        </p:spPr>
        <p:txBody>
          <a:bodyPr/>
          <a:lstStyle/>
          <a:p>
            <a:r>
              <a:rPr lang="fa-IR" dirty="0" err="1">
                <a:cs typeface="B Nazanin" panose="00000400000000000000" pitchFamily="2" charset="-78"/>
              </a:rPr>
              <a:t>اين</a:t>
            </a:r>
            <a:r>
              <a:rPr lang="fa-IR" dirty="0">
                <a:cs typeface="B Nazanin" panose="00000400000000000000" pitchFamily="2" charset="-78"/>
              </a:rPr>
              <a:t> سوره در ((</a:t>
            </a:r>
            <a:r>
              <a:rPr lang="fa-IR" dirty="0" err="1">
                <a:cs typeface="B Nazanin" panose="00000400000000000000" pitchFamily="2" charset="-78"/>
              </a:rPr>
              <a:t>مكه</a:t>
            </a:r>
            <a:r>
              <a:rPr lang="fa-IR" dirty="0">
                <a:cs typeface="B Nazanin" panose="00000400000000000000" pitchFamily="2" charset="-78"/>
              </a:rPr>
              <a:t>)) نازل شده و </a:t>
            </a:r>
            <a:r>
              <a:rPr lang="fa-IR" dirty="0" err="1">
                <a:cs typeface="B Nazanin" panose="00000400000000000000" pitchFamily="2" charset="-78"/>
              </a:rPr>
              <a:t>داراى</a:t>
            </a:r>
            <a:r>
              <a:rPr lang="fa-IR" dirty="0">
                <a:cs typeface="B Nazanin" panose="00000400000000000000" pitchFamily="2" charset="-78"/>
              </a:rPr>
              <a:t> هفت </a:t>
            </a:r>
            <a:r>
              <a:rPr lang="fa-IR" dirty="0" err="1">
                <a:cs typeface="B Nazanin" panose="00000400000000000000" pitchFamily="2" charset="-78"/>
              </a:rPr>
              <a:t>آيه</a:t>
            </a:r>
            <a:r>
              <a:rPr lang="fa-IR" dirty="0">
                <a:cs typeface="B Nazanin" panose="00000400000000000000" pitchFamily="2" charset="-78"/>
              </a:rPr>
              <a:t> است)).</a:t>
            </a:r>
          </a:p>
        </p:txBody>
      </p:sp>
      <p:pic>
        <p:nvPicPr>
          <p:cNvPr id="4" name="Picture 3">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879041"/>
            <a:ext cx="1812759" cy="1978959"/>
          </a:xfrm>
          <a:prstGeom prst="rect">
            <a:avLst/>
          </a:prstGeom>
        </p:spPr>
      </p:pic>
    </p:spTree>
    <p:extLst>
      <p:ext uri="{BB962C8B-B14F-4D97-AF65-F5344CB8AC3E}">
        <p14:creationId xmlns:p14="http://schemas.microsoft.com/office/powerpoint/2010/main" val="26511123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44704" y="685800"/>
            <a:ext cx="9144000" cy="1586753"/>
          </a:xfrm>
        </p:spPr>
        <p:txBody>
          <a:bodyPr>
            <a:normAutofit/>
          </a:bodyPr>
          <a:lstStyle/>
          <a:p>
            <a:r>
              <a:rPr lang="fa-IR" sz="4400" b="1" dirty="0" err="1" smtClean="0"/>
              <a:t>نامهاى</a:t>
            </a:r>
            <a:r>
              <a:rPr lang="fa-IR" sz="4400" b="1" dirty="0" smtClean="0"/>
              <a:t> سوره حمد</a:t>
            </a:r>
            <a:r>
              <a:rPr lang="fa-IR" b="1" dirty="0"/>
              <a:t/>
            </a:r>
            <a:br>
              <a:rPr lang="fa-IR" b="1" dirty="0"/>
            </a:br>
            <a:endParaRPr lang="fa-IR" dirty="0"/>
          </a:p>
        </p:txBody>
      </p:sp>
      <p:sp>
        <p:nvSpPr>
          <p:cNvPr id="3" name="Subtitle 2"/>
          <p:cNvSpPr>
            <a:spLocks noGrp="1"/>
          </p:cNvSpPr>
          <p:nvPr>
            <p:ph type="subTitle" idx="1"/>
          </p:nvPr>
        </p:nvSpPr>
        <p:spPr>
          <a:xfrm>
            <a:off x="537881" y="2272553"/>
            <a:ext cx="10757647" cy="2985247"/>
          </a:xfrm>
        </p:spPr>
        <p:txBody>
          <a:bodyPr/>
          <a:lstStyle/>
          <a:p>
            <a:pPr algn="just"/>
            <a:r>
              <a:rPr lang="fa-IR" dirty="0" err="1" smtClean="0">
                <a:cs typeface="B Nazanin" panose="00000400000000000000" pitchFamily="2" charset="-78"/>
              </a:rPr>
              <a:t>براى</a:t>
            </a:r>
            <a:r>
              <a:rPr lang="fa-IR" dirty="0" smtClean="0">
                <a:cs typeface="B Nazanin" panose="00000400000000000000" pitchFamily="2" charset="-78"/>
              </a:rPr>
              <a:t> </a:t>
            </a:r>
            <a:r>
              <a:rPr lang="fa-IR" dirty="0">
                <a:cs typeface="B Nazanin" panose="00000400000000000000" pitchFamily="2" charset="-78"/>
              </a:rPr>
              <a:t>این سوره ده نام </a:t>
            </a:r>
            <a:r>
              <a:rPr lang="fa-IR" dirty="0" err="1">
                <a:cs typeface="B Nazanin" panose="00000400000000000000" pitchFamily="2" charset="-78"/>
              </a:rPr>
              <a:t>گفته‏اند</a:t>
            </a:r>
            <a:r>
              <a:rPr lang="fa-IR" dirty="0">
                <a:cs typeface="B Nazanin" panose="00000400000000000000" pitchFamily="2" charset="-78"/>
              </a:rPr>
              <a:t>: </a:t>
            </a:r>
            <a:endParaRPr lang="fa-IR" dirty="0" smtClean="0">
              <a:cs typeface="B Nazanin" panose="00000400000000000000" pitchFamily="2" charset="-78"/>
            </a:endParaRPr>
          </a:p>
          <a:p>
            <a:pPr algn="just"/>
            <a:r>
              <a:rPr lang="fa-IR" dirty="0" smtClean="0">
                <a:cs typeface="B Nazanin" panose="00000400000000000000" pitchFamily="2" charset="-78"/>
              </a:rPr>
              <a:t>فاتحه </a:t>
            </a:r>
            <a:r>
              <a:rPr lang="fa-IR" dirty="0" err="1">
                <a:cs typeface="B Nazanin" panose="00000400000000000000" pitchFamily="2" charset="-78"/>
              </a:rPr>
              <a:t>الکتاب</a:t>
            </a:r>
            <a:r>
              <a:rPr lang="fa-IR" dirty="0">
                <a:cs typeface="B Nazanin" panose="00000400000000000000" pitchFamily="2" charset="-78"/>
              </a:rPr>
              <a:t>- ام </a:t>
            </a:r>
            <a:r>
              <a:rPr lang="fa-IR" dirty="0" err="1">
                <a:cs typeface="B Nazanin" panose="00000400000000000000" pitchFamily="2" charset="-78"/>
              </a:rPr>
              <a:t>الکتاب</a:t>
            </a:r>
            <a:r>
              <a:rPr lang="fa-IR" dirty="0">
                <a:cs typeface="B Nazanin" panose="00000400000000000000" pitchFamily="2" charset="-78"/>
              </a:rPr>
              <a:t>- ام </a:t>
            </a:r>
            <a:r>
              <a:rPr lang="fa-IR" dirty="0" err="1">
                <a:cs typeface="B Nazanin" panose="00000400000000000000" pitchFamily="2" charset="-78"/>
              </a:rPr>
              <a:t>القرآن</a:t>
            </a:r>
            <a:r>
              <a:rPr lang="fa-IR" dirty="0">
                <a:cs typeface="B Nazanin" panose="00000400000000000000" pitchFamily="2" charset="-78"/>
              </a:rPr>
              <a:t>- سبع </a:t>
            </a:r>
            <a:r>
              <a:rPr lang="fa-IR" dirty="0" err="1">
                <a:cs typeface="B Nazanin" panose="00000400000000000000" pitchFamily="2" charset="-78"/>
              </a:rPr>
              <a:t>المثانى</a:t>
            </a:r>
            <a:r>
              <a:rPr lang="fa-IR" dirty="0">
                <a:cs typeface="B Nazanin" panose="00000400000000000000" pitchFamily="2" charset="-78"/>
              </a:rPr>
              <a:t>- </a:t>
            </a:r>
            <a:r>
              <a:rPr lang="fa-IR" dirty="0" err="1">
                <a:cs typeface="B Nazanin" panose="00000400000000000000" pitchFamily="2" charset="-78"/>
              </a:rPr>
              <a:t>وافیه</a:t>
            </a:r>
            <a:r>
              <a:rPr lang="fa-IR" dirty="0">
                <a:cs typeface="B Nazanin" panose="00000400000000000000" pitchFamily="2" charset="-78"/>
              </a:rPr>
              <a:t>- </a:t>
            </a:r>
            <a:r>
              <a:rPr lang="fa-IR" dirty="0" err="1">
                <a:cs typeface="B Nazanin" panose="00000400000000000000" pitchFamily="2" charset="-78"/>
              </a:rPr>
              <a:t>شافیه</a:t>
            </a:r>
            <a:r>
              <a:rPr lang="fa-IR" dirty="0">
                <a:cs typeface="B Nazanin" panose="00000400000000000000" pitchFamily="2" charset="-78"/>
              </a:rPr>
              <a:t>- اساس- </a:t>
            </a:r>
            <a:r>
              <a:rPr lang="fa-IR" dirty="0" err="1">
                <a:cs typeface="B Nazanin" panose="00000400000000000000" pitchFamily="2" charset="-78"/>
              </a:rPr>
              <a:t>صلاة</a:t>
            </a:r>
            <a:r>
              <a:rPr lang="fa-IR" dirty="0">
                <a:cs typeface="B Nazanin" panose="00000400000000000000" pitchFamily="2" charset="-78"/>
              </a:rPr>
              <a:t>- </a:t>
            </a:r>
            <a:r>
              <a:rPr lang="fa-IR" dirty="0" err="1">
                <a:cs typeface="B Nazanin" panose="00000400000000000000" pitchFamily="2" charset="-78"/>
              </a:rPr>
              <a:t>الحمد</a:t>
            </a:r>
            <a:r>
              <a:rPr lang="fa-IR" dirty="0">
                <a:cs typeface="B Nazanin" panose="00000400000000000000" pitchFamily="2" charset="-78"/>
              </a:rPr>
              <a:t> و هر یک از </a:t>
            </a:r>
            <a:r>
              <a:rPr lang="fa-IR" dirty="0" err="1">
                <a:cs typeface="B Nazanin" panose="00000400000000000000" pitchFamily="2" charset="-78"/>
              </a:rPr>
              <a:t>اسامى</a:t>
            </a:r>
            <a:r>
              <a:rPr lang="fa-IR" dirty="0">
                <a:cs typeface="B Nazanin" panose="00000400000000000000" pitchFamily="2" charset="-78"/>
              </a:rPr>
              <a:t> مذکور را از ائمه روایت </a:t>
            </a:r>
            <a:r>
              <a:rPr lang="fa-IR" dirty="0" err="1">
                <a:cs typeface="B Nazanin" panose="00000400000000000000" pitchFamily="2" charset="-78"/>
              </a:rPr>
              <a:t>نموده‏اند</a:t>
            </a:r>
            <a:r>
              <a:rPr lang="fa-IR" dirty="0">
                <a:cs typeface="B Nazanin" panose="00000400000000000000" pitchFamily="2" charset="-78"/>
              </a:rPr>
              <a:t>.</a:t>
            </a:r>
          </a:p>
          <a:p>
            <a:pPr algn="just"/>
            <a:endParaRPr lang="fa-IR" dirty="0">
              <a:cs typeface="B Nazanin" panose="00000400000000000000" pitchFamily="2" charset="-78"/>
            </a:endParaRPr>
          </a:p>
        </p:txBody>
      </p:sp>
      <p:pic>
        <p:nvPicPr>
          <p:cNvPr id="5" name="Picture 4">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879041"/>
            <a:ext cx="1812759" cy="1978959"/>
          </a:xfrm>
          <a:prstGeom prst="rect">
            <a:avLst/>
          </a:prstGeom>
        </p:spPr>
      </p:pic>
    </p:spTree>
    <p:extLst>
      <p:ext uri="{BB962C8B-B14F-4D97-AF65-F5344CB8AC3E}">
        <p14:creationId xmlns:p14="http://schemas.microsoft.com/office/powerpoint/2010/main" val="92084331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464</TotalTime>
  <Words>4827</Words>
  <Application>Microsoft Office PowerPoint</Application>
  <PresentationFormat>Widescreen</PresentationFormat>
  <Paragraphs>182</Paragraphs>
  <Slides>60</Slides>
  <Notes>0</Notes>
  <HiddenSlides>0</HiddenSlides>
  <MMClips>1</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60</vt:i4>
      </vt:variant>
    </vt:vector>
  </HeadingPairs>
  <TitlesOfParts>
    <vt:vector size="66" baseType="lpstr">
      <vt:lpstr>Arial</vt:lpstr>
      <vt:lpstr>B Nazanin</vt:lpstr>
      <vt:lpstr>Calibri</vt:lpstr>
      <vt:lpstr>Calibri Light</vt:lpstr>
      <vt:lpstr>Times New Roman</vt:lpstr>
      <vt:lpstr>Office Theme</vt:lpstr>
      <vt:lpstr>PowerPoint Presentation</vt:lpstr>
      <vt:lpstr>PowerPoint Presentation</vt:lpstr>
      <vt:lpstr>PowerPoint Presentation</vt:lpstr>
      <vt:lpstr>فهرست مطالب </vt:lpstr>
      <vt:lpstr>فصل دوم : تفسیر سوره حمد</vt:lpstr>
      <vt:lpstr>فصل اول</vt:lpstr>
      <vt:lpstr>﴿ سوره الفاتحه -سوره ۱- تعداد آیه۷﴾</vt:lpstr>
      <vt:lpstr>سوره فاتحة الكتاب (حمد) </vt:lpstr>
      <vt:lpstr>نامهاى سوره حمد </vt:lpstr>
      <vt:lpstr>چرا نام اين سوره فاتحة الكتاب است ؟ </vt:lpstr>
      <vt:lpstr>PowerPoint Presentation</vt:lpstr>
      <vt:lpstr>و در پاسخ اين سؤال</vt:lpstr>
      <vt:lpstr>PowerPoint Presentation</vt:lpstr>
      <vt:lpstr>PowerPoint Presentation</vt:lpstr>
      <vt:lpstr>ويژگيهاى سوره حمد  </vt:lpstr>
      <vt:lpstr>PowerPoint Presentation</vt:lpstr>
      <vt:lpstr>PowerPoint Presentation</vt:lpstr>
      <vt:lpstr>محتواى سوره حمد </vt:lpstr>
      <vt:lpstr>PowerPoint Presentation</vt:lpstr>
      <vt:lpstr>در فضيلت اين سوره </vt:lpstr>
      <vt:lpstr>PowerPoint Presentation</vt:lpstr>
      <vt:lpstr>فصل دوم   تفسیر سوره حمد</vt:lpstr>
      <vt:lpstr>  بسم اللّه الرحمن الرحيم </vt:lpstr>
      <vt:lpstr>PowerPoint Presentation</vt:lpstr>
      <vt:lpstr>PowerPoint Presentation</vt:lpstr>
      <vt:lpstr>PowerPoint Presentation</vt:lpstr>
      <vt:lpstr>PowerPoint Presentation</vt:lpstr>
      <vt:lpstr>نكته ها </vt:lpstr>
      <vt:lpstr>نکته 2 : اللّه جامعترين نام خداست : </vt:lpstr>
      <vt:lpstr>نکته3:رحمت عام و خاص خدا: </vt:lpstr>
      <vt:lpstr>نکته 4: چرا صفات ديگر خدا در «بسم اللّه » نيامده است : </vt:lpstr>
      <vt:lpstr>  الحمدللّه رب العالمين</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الرحمن الرحيم   </vt:lpstr>
      <vt:lpstr>PowerPoint Presentation</vt:lpstr>
      <vt:lpstr>PowerPoint Presentation</vt:lpstr>
      <vt:lpstr>PowerPoint Presentation</vt:lpstr>
      <vt:lpstr>  مالك يوم الدين   </vt:lpstr>
      <vt:lpstr>دومين اصل مهم اسلام . </vt:lpstr>
      <vt:lpstr>PowerPoint Presentation</vt:lpstr>
      <vt:lpstr>و در پاسخ اين سؤال  </vt:lpstr>
      <vt:lpstr>PowerPoint Presentation</vt:lpstr>
      <vt:lpstr>  اياك نعبد و اياك نستعين</vt:lpstr>
      <vt:lpstr>PowerPoint Presentation</vt:lpstr>
      <vt:lpstr>PowerPoint Presentation</vt:lpstr>
      <vt:lpstr>  اهدنا الصراط المستقيم   </vt:lpstr>
      <vt:lpstr>PowerPoint Presentation</vt:lpstr>
      <vt:lpstr>PowerPoint Presentation</vt:lpstr>
      <vt:lpstr>PowerPoint Presentation</vt:lpstr>
      <vt:lpstr>صراط الذين انـعمت عليهم غير الـمغضوب عليهم و لاالضالين </vt:lpstr>
      <vt:lpstr>PowerPoint Presentation</vt:lpstr>
      <vt:lpstr>1ـ «الذين انعمت عليهم » كيانند؟ </vt:lpstr>
      <vt:lpstr>2ـ «مـغضوب عليهم » و «ضالين » كيانند؟ </vt:lpstr>
      <vt:lpstr>پایان</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بسم الله الرحمن الرحیم</dc:title>
  <dc:creator>Email</dc:creator>
  <cp:lastModifiedBy>asghar moezi</cp:lastModifiedBy>
  <cp:revision>59</cp:revision>
  <dcterms:created xsi:type="dcterms:W3CDTF">2016-05-13T07:29:49Z</dcterms:created>
  <dcterms:modified xsi:type="dcterms:W3CDTF">2020-03-11T09:06:36Z</dcterms:modified>
</cp:coreProperties>
</file>